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3.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5"/>
  </p:notesMasterIdLst>
  <p:sldIdLst>
    <p:sldId id="256" r:id="rId2"/>
    <p:sldId id="582" r:id="rId3"/>
    <p:sldId id="583" r:id="rId4"/>
    <p:sldId id="584" r:id="rId5"/>
    <p:sldId id="585" r:id="rId6"/>
    <p:sldId id="586" r:id="rId7"/>
    <p:sldId id="587" r:id="rId8"/>
    <p:sldId id="588" r:id="rId9"/>
    <p:sldId id="589" r:id="rId10"/>
    <p:sldId id="590" r:id="rId11"/>
    <p:sldId id="591" r:id="rId12"/>
    <p:sldId id="592" r:id="rId13"/>
    <p:sldId id="665" r:id="rId14"/>
    <p:sldId id="313" r:id="rId15"/>
    <p:sldId id="311" r:id="rId16"/>
    <p:sldId id="312"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38" r:id="rId42"/>
    <p:sldId id="339" r:id="rId43"/>
    <p:sldId id="340" r:id="rId44"/>
    <p:sldId id="341" r:id="rId45"/>
    <p:sldId id="342" r:id="rId46"/>
    <p:sldId id="343" r:id="rId47"/>
    <p:sldId id="344" r:id="rId48"/>
    <p:sldId id="345" r:id="rId49"/>
    <p:sldId id="346" r:id="rId50"/>
    <p:sldId id="347" r:id="rId51"/>
    <p:sldId id="348" r:id="rId52"/>
    <p:sldId id="349" r:id="rId53"/>
    <p:sldId id="350" r:id="rId54"/>
    <p:sldId id="351" r:id="rId55"/>
    <p:sldId id="352" r:id="rId56"/>
    <p:sldId id="353" r:id="rId57"/>
    <p:sldId id="354" r:id="rId58"/>
    <p:sldId id="355" r:id="rId59"/>
    <p:sldId id="356" r:id="rId60"/>
    <p:sldId id="357" r:id="rId61"/>
    <p:sldId id="358" r:id="rId62"/>
    <p:sldId id="359" r:id="rId63"/>
    <p:sldId id="360" r:id="rId64"/>
    <p:sldId id="361" r:id="rId65"/>
    <p:sldId id="362" r:id="rId66"/>
    <p:sldId id="363" r:id="rId67"/>
    <p:sldId id="364" r:id="rId68"/>
    <p:sldId id="365" r:id="rId69"/>
    <p:sldId id="566" r:id="rId70"/>
    <p:sldId id="366" r:id="rId71"/>
    <p:sldId id="367" r:id="rId72"/>
    <p:sldId id="368" r:id="rId73"/>
    <p:sldId id="369" r:id="rId74"/>
    <p:sldId id="370" r:id="rId75"/>
    <p:sldId id="371" r:id="rId76"/>
    <p:sldId id="372" r:id="rId77"/>
    <p:sldId id="373" r:id="rId78"/>
    <p:sldId id="666" r:id="rId79"/>
    <p:sldId id="668" r:id="rId80"/>
    <p:sldId id="669" r:id="rId81"/>
    <p:sldId id="670" r:id="rId82"/>
    <p:sldId id="671" r:id="rId83"/>
    <p:sldId id="672" r:id="rId84"/>
    <p:sldId id="673" r:id="rId85"/>
    <p:sldId id="674" r:id="rId86"/>
    <p:sldId id="675" r:id="rId87"/>
    <p:sldId id="676" r:id="rId88"/>
    <p:sldId id="678" r:id="rId89"/>
    <p:sldId id="679" r:id="rId90"/>
    <p:sldId id="677" r:id="rId91"/>
    <p:sldId id="681" r:id="rId92"/>
    <p:sldId id="683" r:id="rId93"/>
    <p:sldId id="684" r:id="rId94"/>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40C072-D192-4075-B59B-FA9880D9F1D6}">
          <p14:sldIdLst>
            <p14:sldId id="256"/>
            <p14:sldId id="582"/>
            <p14:sldId id="583"/>
            <p14:sldId id="584"/>
            <p14:sldId id="585"/>
            <p14:sldId id="586"/>
            <p14:sldId id="587"/>
            <p14:sldId id="588"/>
            <p14:sldId id="589"/>
            <p14:sldId id="590"/>
            <p14:sldId id="591"/>
            <p14:sldId id="592"/>
          </p14:sldIdLst>
        </p14:section>
        <p14:section name="Untitled Section" id="{903FDE5A-4286-4DE2-B228-468E25BA7F49}">
          <p14:sldIdLst>
            <p14:sldId id="665"/>
            <p14:sldId id="313"/>
            <p14:sldId id="311"/>
            <p14:sldId id="312"/>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566"/>
            <p14:sldId id="366"/>
            <p14:sldId id="367"/>
            <p14:sldId id="368"/>
            <p14:sldId id="369"/>
            <p14:sldId id="370"/>
            <p14:sldId id="371"/>
            <p14:sldId id="372"/>
            <p14:sldId id="373"/>
            <p14:sldId id="666"/>
            <p14:sldId id="668"/>
            <p14:sldId id="669"/>
            <p14:sldId id="670"/>
            <p14:sldId id="671"/>
            <p14:sldId id="672"/>
            <p14:sldId id="673"/>
            <p14:sldId id="674"/>
            <p14:sldId id="675"/>
            <p14:sldId id="676"/>
            <p14:sldId id="678"/>
            <p14:sldId id="679"/>
            <p14:sldId id="677"/>
            <p14:sldId id="681"/>
            <p14:sldId id="683"/>
            <p14:sldId id="68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0FE370-0093-40AF-849D-F4C9FC3CCE94}" v="32" dt="2025-12-04T06:40:36.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52" autoAdjust="0"/>
    <p:restoredTop sz="71403" autoAdjust="0"/>
  </p:normalViewPr>
  <p:slideViewPr>
    <p:cSldViewPr>
      <p:cViewPr varScale="1">
        <p:scale>
          <a:sx n="74" d="100"/>
          <a:sy n="74" d="100"/>
        </p:scale>
        <p:origin x="1608"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2422" y="-112"/>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s" userId="74674eb4-2c01-4819-8507-a4b4a3c88bbd" providerId="ADAL" clId="{81A5EC73-5C03-4739-8F24-69BF73C8D743}"/>
    <pc:docChg chg="modNotesMaster">
      <pc:chgData name="Mats" userId="74674eb4-2c01-4819-8507-a4b4a3c88bbd" providerId="ADAL" clId="{81A5EC73-5C03-4739-8F24-69BF73C8D743}" dt="2021-03-16T19:34:08.210" v="1"/>
      <pc:docMkLst>
        <pc:docMk/>
      </pc:docMkLst>
    </pc:docChg>
  </pc:docChgLst>
  <pc:docChgLst>
    <pc:chgData name="Mats Svensson" userId="74674eb4-2c01-4819-8507-a4b4a3c88bbd" providerId="ADAL" clId="{DF0FE370-0093-40AF-849D-F4C9FC3CCE94}"/>
    <pc:docChg chg="undo custSel addSld delSld modSld modSection">
      <pc:chgData name="Mats Svensson" userId="74674eb4-2c01-4819-8507-a4b4a3c88bbd" providerId="ADAL" clId="{DF0FE370-0093-40AF-849D-F4C9FC3CCE94}" dt="2025-12-04T06:42:11.518" v="1929" actId="20577"/>
      <pc:docMkLst>
        <pc:docMk/>
      </pc:docMkLst>
      <pc:sldChg chg="addSp delSp modSp mod">
        <pc:chgData name="Mats Svensson" userId="74674eb4-2c01-4819-8507-a4b4a3c88bbd" providerId="ADAL" clId="{DF0FE370-0093-40AF-849D-F4C9FC3CCE94}" dt="2025-12-04T05:55:31.112" v="7" actId="20577"/>
        <pc:sldMkLst>
          <pc:docMk/>
          <pc:sldMk cId="314699690" sldId="256"/>
        </pc:sldMkLst>
        <pc:spChg chg="add del mod">
          <ac:chgData name="Mats Svensson" userId="74674eb4-2c01-4819-8507-a4b4a3c88bbd" providerId="ADAL" clId="{DF0FE370-0093-40AF-849D-F4C9FC3CCE94}" dt="2025-12-04T05:55:31.112" v="7" actId="20577"/>
          <ac:spMkLst>
            <pc:docMk/>
            <pc:sldMk cId="314699690" sldId="256"/>
            <ac:spMk id="2" creationId="{00000000-0000-0000-0000-000000000000}"/>
          </ac:spMkLst>
        </pc:spChg>
      </pc:sldChg>
      <pc:sldChg chg="addSp modSp mod">
        <pc:chgData name="Mats Svensson" userId="74674eb4-2c01-4819-8507-a4b4a3c88bbd" providerId="ADAL" clId="{DF0FE370-0093-40AF-849D-F4C9FC3CCE94}" dt="2025-12-04T05:56:49.832" v="12"/>
        <pc:sldMkLst>
          <pc:docMk/>
          <pc:sldMk cId="3432131068" sldId="328"/>
        </pc:sldMkLst>
        <pc:grpChg chg="mod">
          <ac:chgData name="Mats Svensson" userId="74674eb4-2c01-4819-8507-a4b4a3c88bbd" providerId="ADAL" clId="{DF0FE370-0093-40AF-849D-F4C9FC3CCE94}" dt="2025-12-04T05:56:49.832" v="12"/>
          <ac:grpSpMkLst>
            <pc:docMk/>
            <pc:sldMk cId="3432131068" sldId="328"/>
            <ac:grpSpMk id="5" creationId="{DD58F5B2-A860-7E87-A017-476CE7A060B6}"/>
          </ac:grpSpMkLst>
        </pc:grpChg>
        <pc:inkChg chg="add mod">
          <ac:chgData name="Mats Svensson" userId="74674eb4-2c01-4819-8507-a4b4a3c88bbd" providerId="ADAL" clId="{DF0FE370-0093-40AF-849D-F4C9FC3CCE94}" dt="2025-12-04T05:56:49.832" v="12"/>
          <ac:inkMkLst>
            <pc:docMk/>
            <pc:sldMk cId="3432131068" sldId="328"/>
            <ac:inkMk id="2" creationId="{403FCFFA-67F4-26AA-FBE0-D344939A8CF5}"/>
          </ac:inkMkLst>
        </pc:inkChg>
        <pc:inkChg chg="add mod">
          <ac:chgData name="Mats Svensson" userId="74674eb4-2c01-4819-8507-a4b4a3c88bbd" providerId="ADAL" clId="{DF0FE370-0093-40AF-849D-F4C9FC3CCE94}" dt="2025-12-04T05:56:49.832" v="12"/>
          <ac:inkMkLst>
            <pc:docMk/>
            <pc:sldMk cId="3432131068" sldId="328"/>
            <ac:inkMk id="4" creationId="{0589CC65-103C-38FF-FCD9-071F4255C686}"/>
          </ac:inkMkLst>
        </pc:inkChg>
      </pc:sldChg>
      <pc:sldChg chg="addSp mod">
        <pc:chgData name="Mats Svensson" userId="74674eb4-2c01-4819-8507-a4b4a3c88bbd" providerId="ADAL" clId="{DF0FE370-0093-40AF-849D-F4C9FC3CCE94}" dt="2025-12-04T05:57:16.437" v="13" actId="9405"/>
        <pc:sldMkLst>
          <pc:docMk/>
          <pc:sldMk cId="412720572" sldId="342"/>
        </pc:sldMkLst>
        <pc:inkChg chg="add">
          <ac:chgData name="Mats Svensson" userId="74674eb4-2c01-4819-8507-a4b4a3c88bbd" providerId="ADAL" clId="{DF0FE370-0093-40AF-849D-F4C9FC3CCE94}" dt="2025-12-04T05:57:16.437" v="13" actId="9405"/>
          <ac:inkMkLst>
            <pc:docMk/>
            <pc:sldMk cId="412720572" sldId="342"/>
            <ac:inkMk id="2" creationId="{68534841-A6BB-1D48-6F7B-5A6C88A13137}"/>
          </ac:inkMkLst>
        </pc:inkChg>
      </pc:sldChg>
      <pc:sldChg chg="modSp mod">
        <pc:chgData name="Mats Svensson" userId="74674eb4-2c01-4819-8507-a4b4a3c88bbd" providerId="ADAL" clId="{DF0FE370-0093-40AF-849D-F4C9FC3CCE94}" dt="2025-12-04T05:55:48.674" v="9" actId="20577"/>
        <pc:sldMkLst>
          <pc:docMk/>
          <pc:sldMk cId="3159921772" sldId="586"/>
        </pc:sldMkLst>
        <pc:spChg chg="mod">
          <ac:chgData name="Mats Svensson" userId="74674eb4-2c01-4819-8507-a4b4a3c88bbd" providerId="ADAL" clId="{DF0FE370-0093-40AF-849D-F4C9FC3CCE94}" dt="2025-12-04T05:55:48.674" v="9" actId="20577"/>
          <ac:spMkLst>
            <pc:docMk/>
            <pc:sldMk cId="3159921772" sldId="586"/>
            <ac:spMk id="11" creationId="{00000000-0000-0000-0000-000000000000}"/>
          </ac:spMkLst>
        </pc:spChg>
      </pc:sldChg>
      <pc:sldChg chg="modSp mod">
        <pc:chgData name="Mats Svensson" userId="74674eb4-2c01-4819-8507-a4b4a3c88bbd" providerId="ADAL" clId="{DF0FE370-0093-40AF-849D-F4C9FC3CCE94}" dt="2025-12-04T05:55:42.308" v="8" actId="20577"/>
        <pc:sldMkLst>
          <pc:docMk/>
          <pc:sldMk cId="159661034" sldId="587"/>
        </pc:sldMkLst>
        <pc:spChg chg="mod">
          <ac:chgData name="Mats Svensson" userId="74674eb4-2c01-4819-8507-a4b4a3c88bbd" providerId="ADAL" clId="{DF0FE370-0093-40AF-849D-F4C9FC3CCE94}" dt="2025-12-04T05:55:42.308" v="8" actId="20577"/>
          <ac:spMkLst>
            <pc:docMk/>
            <pc:sldMk cId="159661034" sldId="587"/>
            <ac:spMk id="2" creationId="{00000000-0000-0000-0000-000000000000}"/>
          </ac:spMkLst>
        </pc:spChg>
      </pc:sldChg>
      <pc:sldChg chg="addSp delSp modSp add mod">
        <pc:chgData name="Mats Svensson" userId="74674eb4-2c01-4819-8507-a4b4a3c88bbd" providerId="ADAL" clId="{DF0FE370-0093-40AF-849D-F4C9FC3CCE94}" dt="2025-12-04T06:05:18.894" v="173" actId="20577"/>
        <pc:sldMkLst>
          <pc:docMk/>
          <pc:sldMk cId="216216630" sldId="666"/>
        </pc:sldMkLst>
        <pc:spChg chg="add mod">
          <ac:chgData name="Mats Svensson" userId="74674eb4-2c01-4819-8507-a4b4a3c88bbd" providerId="ADAL" clId="{DF0FE370-0093-40AF-849D-F4C9FC3CCE94}" dt="2025-12-04T06:05:18.894" v="173" actId="20577"/>
          <ac:spMkLst>
            <pc:docMk/>
            <pc:sldMk cId="216216630" sldId="666"/>
            <ac:spMk id="2" creationId="{8D1AFAC3-73BF-70D4-9AD7-A70BAE3ABC18}"/>
          </ac:spMkLst>
        </pc:spChg>
        <pc:spChg chg="mod">
          <ac:chgData name="Mats Svensson" userId="74674eb4-2c01-4819-8507-a4b4a3c88bbd" providerId="ADAL" clId="{DF0FE370-0093-40AF-849D-F4C9FC3CCE94}" dt="2025-12-04T05:58:57.501" v="68" actId="14100"/>
          <ac:spMkLst>
            <pc:docMk/>
            <pc:sldMk cId="216216630" sldId="666"/>
            <ac:spMk id="3" creationId="{B4C865AA-6EB0-5B97-CE1B-472872294134}"/>
          </ac:spMkLst>
        </pc:spChg>
        <pc:spChg chg="del">
          <ac:chgData name="Mats Svensson" userId="74674eb4-2c01-4819-8507-a4b4a3c88bbd" providerId="ADAL" clId="{DF0FE370-0093-40AF-849D-F4C9FC3CCE94}" dt="2025-12-04T05:58:51.747" v="66" actId="478"/>
          <ac:spMkLst>
            <pc:docMk/>
            <pc:sldMk cId="216216630" sldId="666"/>
            <ac:spMk id="7" creationId="{555717E9-7F22-1140-3586-28BCFEDF9C06}"/>
          </ac:spMkLst>
        </pc:spChg>
        <pc:picChg chg="add mod">
          <ac:chgData name="Mats Svensson" userId="74674eb4-2c01-4819-8507-a4b4a3c88bbd" providerId="ADAL" clId="{DF0FE370-0093-40AF-849D-F4C9FC3CCE94}" dt="2025-12-04T06:04:48.708" v="139" actId="14100"/>
          <ac:picMkLst>
            <pc:docMk/>
            <pc:sldMk cId="216216630" sldId="666"/>
            <ac:picMk id="5" creationId="{77F41CAC-DB16-D0E0-E96E-9A060CBF35C5}"/>
          </ac:picMkLst>
        </pc:picChg>
        <pc:picChg chg="del">
          <ac:chgData name="Mats Svensson" userId="74674eb4-2c01-4819-8507-a4b4a3c88bbd" providerId="ADAL" clId="{DF0FE370-0093-40AF-849D-F4C9FC3CCE94}" dt="2025-12-04T05:58:53.463" v="67" actId="478"/>
          <ac:picMkLst>
            <pc:docMk/>
            <pc:sldMk cId="216216630" sldId="666"/>
            <ac:picMk id="18434" creationId="{42391802-F079-C38D-0142-36D75B693CD3}"/>
          </ac:picMkLst>
        </pc:picChg>
      </pc:sldChg>
      <pc:sldChg chg="addSp delSp modSp add del mod">
        <pc:chgData name="Mats Svensson" userId="74674eb4-2c01-4819-8507-a4b4a3c88bbd" providerId="ADAL" clId="{DF0FE370-0093-40AF-849D-F4C9FC3CCE94}" dt="2025-12-04T06:34:59.864" v="1540" actId="47"/>
        <pc:sldMkLst>
          <pc:docMk/>
          <pc:sldMk cId="2026356586" sldId="667"/>
        </pc:sldMkLst>
        <pc:spChg chg="mod">
          <ac:chgData name="Mats Svensson" userId="74674eb4-2c01-4819-8507-a4b4a3c88bbd" providerId="ADAL" clId="{DF0FE370-0093-40AF-849D-F4C9FC3CCE94}" dt="2025-12-04T06:31:45.620" v="1493" actId="20577"/>
          <ac:spMkLst>
            <pc:docMk/>
            <pc:sldMk cId="2026356586" sldId="667"/>
            <ac:spMk id="2" creationId="{64C42854-A144-BD6F-47F7-F6989872DA4F}"/>
          </ac:spMkLst>
        </pc:spChg>
        <pc:picChg chg="del">
          <ac:chgData name="Mats Svensson" userId="74674eb4-2c01-4819-8507-a4b4a3c88bbd" providerId="ADAL" clId="{DF0FE370-0093-40AF-849D-F4C9FC3CCE94}" dt="2025-12-04T06:05:31.738" v="174" actId="478"/>
          <ac:picMkLst>
            <pc:docMk/>
            <pc:sldMk cId="2026356586" sldId="667"/>
            <ac:picMk id="5" creationId="{DED48D33-31E5-CE92-7EF3-267D42487CEA}"/>
          </ac:picMkLst>
        </pc:picChg>
        <pc:picChg chg="add mod">
          <ac:chgData name="Mats Svensson" userId="74674eb4-2c01-4819-8507-a4b4a3c88bbd" providerId="ADAL" clId="{DF0FE370-0093-40AF-849D-F4C9FC3CCE94}" dt="2025-12-04T06:31:12.141" v="1391" actId="1076"/>
          <ac:picMkLst>
            <pc:docMk/>
            <pc:sldMk cId="2026356586" sldId="667"/>
            <ac:picMk id="6" creationId="{F7FB4B03-76FE-6244-574A-DA026042AE9C}"/>
          </ac:picMkLst>
        </pc:picChg>
      </pc:sldChg>
      <pc:sldChg chg="add del">
        <pc:chgData name="Mats Svensson" userId="74674eb4-2c01-4819-8507-a4b4a3c88bbd" providerId="ADAL" clId="{DF0FE370-0093-40AF-849D-F4C9FC3CCE94}" dt="2025-12-04T05:59:09.618" v="70"/>
        <pc:sldMkLst>
          <pc:docMk/>
          <pc:sldMk cId="2028103542" sldId="667"/>
        </pc:sldMkLst>
      </pc:sldChg>
      <pc:sldChg chg="addSp delSp modSp add mod">
        <pc:chgData name="Mats Svensson" userId="74674eb4-2c01-4819-8507-a4b4a3c88bbd" providerId="ADAL" clId="{DF0FE370-0093-40AF-849D-F4C9FC3CCE94}" dt="2025-12-04T06:06:44.283" v="178" actId="14100"/>
        <pc:sldMkLst>
          <pc:docMk/>
          <pc:sldMk cId="656312127" sldId="668"/>
        </pc:sldMkLst>
        <pc:picChg chg="del">
          <ac:chgData name="Mats Svensson" userId="74674eb4-2c01-4819-8507-a4b4a3c88bbd" providerId="ADAL" clId="{DF0FE370-0093-40AF-849D-F4C9FC3CCE94}" dt="2025-12-04T06:06:40.130" v="176" actId="478"/>
          <ac:picMkLst>
            <pc:docMk/>
            <pc:sldMk cId="656312127" sldId="668"/>
            <ac:picMk id="5" creationId="{391F6467-9AEF-764A-68AF-5E486E8CE3AC}"/>
          </ac:picMkLst>
        </pc:picChg>
        <pc:picChg chg="add mod">
          <ac:chgData name="Mats Svensson" userId="74674eb4-2c01-4819-8507-a4b4a3c88bbd" providerId="ADAL" clId="{DF0FE370-0093-40AF-849D-F4C9FC3CCE94}" dt="2025-12-04T06:06:44.283" v="178" actId="14100"/>
          <ac:picMkLst>
            <pc:docMk/>
            <pc:sldMk cId="656312127" sldId="668"/>
            <ac:picMk id="6" creationId="{80344C3F-1598-336A-F3DC-9C4CB00F07B8}"/>
          </ac:picMkLst>
        </pc:picChg>
      </pc:sldChg>
      <pc:sldChg chg="addSp delSp modSp add mod">
        <pc:chgData name="Mats Svensson" userId="74674eb4-2c01-4819-8507-a4b4a3c88bbd" providerId="ADAL" clId="{DF0FE370-0093-40AF-849D-F4C9FC3CCE94}" dt="2025-12-04T06:09:39.937" v="195" actId="14100"/>
        <pc:sldMkLst>
          <pc:docMk/>
          <pc:sldMk cId="1908216199" sldId="669"/>
        </pc:sldMkLst>
        <pc:spChg chg="mod">
          <ac:chgData name="Mats Svensson" userId="74674eb4-2c01-4819-8507-a4b4a3c88bbd" providerId="ADAL" clId="{DF0FE370-0093-40AF-849D-F4C9FC3CCE94}" dt="2025-12-04T06:09:26.165" v="191" actId="20577"/>
          <ac:spMkLst>
            <pc:docMk/>
            <pc:sldMk cId="1908216199" sldId="669"/>
            <ac:spMk id="2" creationId="{5F514C86-A161-241A-E7B0-98CD35D932D7}"/>
          </ac:spMkLst>
        </pc:spChg>
        <pc:picChg chg="add mod">
          <ac:chgData name="Mats Svensson" userId="74674eb4-2c01-4819-8507-a4b4a3c88bbd" providerId="ADAL" clId="{DF0FE370-0093-40AF-849D-F4C9FC3CCE94}" dt="2025-12-04T06:09:39.937" v="195" actId="14100"/>
          <ac:picMkLst>
            <pc:docMk/>
            <pc:sldMk cId="1908216199" sldId="669"/>
            <ac:picMk id="5" creationId="{5127AD1B-0783-6884-7A82-EB07D4B08FF3}"/>
          </ac:picMkLst>
        </pc:picChg>
        <pc:picChg chg="del">
          <ac:chgData name="Mats Svensson" userId="74674eb4-2c01-4819-8507-a4b4a3c88bbd" providerId="ADAL" clId="{DF0FE370-0093-40AF-849D-F4C9FC3CCE94}" dt="2025-12-04T06:07:56.011" v="180" actId="478"/>
          <ac:picMkLst>
            <pc:docMk/>
            <pc:sldMk cId="1908216199" sldId="669"/>
            <ac:picMk id="6" creationId="{7D5AEC3C-779E-4851-4E94-4408E1A06743}"/>
          </ac:picMkLst>
        </pc:picChg>
        <pc:picChg chg="add mod">
          <ac:chgData name="Mats Svensson" userId="74674eb4-2c01-4819-8507-a4b4a3c88bbd" providerId="ADAL" clId="{DF0FE370-0093-40AF-849D-F4C9FC3CCE94}" dt="2025-12-04T06:09:32.412" v="193" actId="14100"/>
          <ac:picMkLst>
            <pc:docMk/>
            <pc:sldMk cId="1908216199" sldId="669"/>
            <ac:picMk id="8" creationId="{A5420A95-66ED-1165-DE85-E4D7BD88F3F6}"/>
          </ac:picMkLst>
        </pc:picChg>
      </pc:sldChg>
      <pc:sldChg chg="add del">
        <pc:chgData name="Mats Svensson" userId="74674eb4-2c01-4819-8507-a4b4a3c88bbd" providerId="ADAL" clId="{DF0FE370-0093-40AF-849D-F4C9FC3CCE94}" dt="2025-12-04T06:07:59.016" v="182"/>
        <pc:sldMkLst>
          <pc:docMk/>
          <pc:sldMk cId="2101809791" sldId="670"/>
        </pc:sldMkLst>
      </pc:sldChg>
      <pc:sldChg chg="addSp delSp modSp add mod">
        <pc:chgData name="Mats Svensson" userId="74674eb4-2c01-4819-8507-a4b4a3c88bbd" providerId="ADAL" clId="{DF0FE370-0093-40AF-849D-F4C9FC3CCE94}" dt="2025-12-04T06:12:17.131" v="290" actId="22"/>
        <pc:sldMkLst>
          <pc:docMk/>
          <pc:sldMk cId="2535653431" sldId="670"/>
        </pc:sldMkLst>
        <pc:spChg chg="mod">
          <ac:chgData name="Mats Svensson" userId="74674eb4-2c01-4819-8507-a4b4a3c88bbd" providerId="ADAL" clId="{DF0FE370-0093-40AF-849D-F4C9FC3CCE94}" dt="2025-12-04T06:11:01.137" v="286" actId="20577"/>
          <ac:spMkLst>
            <pc:docMk/>
            <pc:sldMk cId="2535653431" sldId="670"/>
            <ac:spMk id="2" creationId="{615E2CE0-9FD0-8148-1E78-BF661B9A1BC3}"/>
          </ac:spMkLst>
        </pc:spChg>
        <pc:picChg chg="del">
          <ac:chgData name="Mats Svensson" userId="74674eb4-2c01-4819-8507-a4b4a3c88bbd" providerId="ADAL" clId="{DF0FE370-0093-40AF-849D-F4C9FC3CCE94}" dt="2025-12-04T06:09:51.192" v="197" actId="478"/>
          <ac:picMkLst>
            <pc:docMk/>
            <pc:sldMk cId="2535653431" sldId="670"/>
            <ac:picMk id="5" creationId="{9E267FEE-F491-9A10-B19C-51188BBDAC3D}"/>
          </ac:picMkLst>
        </pc:picChg>
        <pc:picChg chg="add mod">
          <ac:chgData name="Mats Svensson" userId="74674eb4-2c01-4819-8507-a4b4a3c88bbd" providerId="ADAL" clId="{DF0FE370-0093-40AF-849D-F4C9FC3CCE94}" dt="2025-12-04T06:12:01.847" v="288" actId="1076"/>
          <ac:picMkLst>
            <pc:docMk/>
            <pc:sldMk cId="2535653431" sldId="670"/>
            <ac:picMk id="6" creationId="{9ABB6232-991E-1634-5374-1F701262BDEC}"/>
          </ac:picMkLst>
        </pc:picChg>
        <pc:picChg chg="del">
          <ac:chgData name="Mats Svensson" userId="74674eb4-2c01-4819-8507-a4b4a3c88bbd" providerId="ADAL" clId="{DF0FE370-0093-40AF-849D-F4C9FC3CCE94}" dt="2025-12-04T06:09:53.129" v="198" actId="478"/>
          <ac:picMkLst>
            <pc:docMk/>
            <pc:sldMk cId="2535653431" sldId="670"/>
            <ac:picMk id="8" creationId="{1181A161-7D6F-F845-633B-E7FC65C20392}"/>
          </ac:picMkLst>
        </pc:picChg>
        <pc:picChg chg="add del">
          <ac:chgData name="Mats Svensson" userId="74674eb4-2c01-4819-8507-a4b4a3c88bbd" providerId="ADAL" clId="{DF0FE370-0093-40AF-849D-F4C9FC3CCE94}" dt="2025-12-04T06:12:17.131" v="290" actId="22"/>
          <ac:picMkLst>
            <pc:docMk/>
            <pc:sldMk cId="2535653431" sldId="670"/>
            <ac:picMk id="9" creationId="{98412E4B-8EC8-9647-D150-A1E775F4ABBB}"/>
          </ac:picMkLst>
        </pc:picChg>
      </pc:sldChg>
      <pc:sldChg chg="delSp modSp add mod">
        <pc:chgData name="Mats Svensson" userId="74674eb4-2c01-4819-8507-a4b4a3c88bbd" providerId="ADAL" clId="{DF0FE370-0093-40AF-849D-F4C9FC3CCE94}" dt="2025-12-04T06:15:44.606" v="449" actId="20577"/>
        <pc:sldMkLst>
          <pc:docMk/>
          <pc:sldMk cId="609018046" sldId="671"/>
        </pc:sldMkLst>
        <pc:spChg chg="mod">
          <ac:chgData name="Mats Svensson" userId="74674eb4-2c01-4819-8507-a4b4a3c88bbd" providerId="ADAL" clId="{DF0FE370-0093-40AF-849D-F4C9FC3CCE94}" dt="2025-12-04T06:15:44.606" v="449" actId="20577"/>
          <ac:spMkLst>
            <pc:docMk/>
            <pc:sldMk cId="609018046" sldId="671"/>
            <ac:spMk id="2" creationId="{A9B9366B-8138-66E3-A003-440F0CCCEA9B}"/>
          </ac:spMkLst>
        </pc:spChg>
        <pc:picChg chg="del">
          <ac:chgData name="Mats Svensson" userId="74674eb4-2c01-4819-8507-a4b4a3c88bbd" providerId="ADAL" clId="{DF0FE370-0093-40AF-849D-F4C9FC3CCE94}" dt="2025-12-04T06:12:24.310" v="292" actId="478"/>
          <ac:picMkLst>
            <pc:docMk/>
            <pc:sldMk cId="609018046" sldId="671"/>
            <ac:picMk id="6" creationId="{ADC33EC1-F26D-5A65-BBC9-0D0242432B07}"/>
          </ac:picMkLst>
        </pc:picChg>
      </pc:sldChg>
      <pc:sldChg chg="modSp add mod">
        <pc:chgData name="Mats Svensson" userId="74674eb4-2c01-4819-8507-a4b4a3c88bbd" providerId="ADAL" clId="{DF0FE370-0093-40AF-849D-F4C9FC3CCE94}" dt="2025-12-04T06:16:12.125" v="481" actId="20577"/>
        <pc:sldMkLst>
          <pc:docMk/>
          <pc:sldMk cId="1828924516" sldId="672"/>
        </pc:sldMkLst>
        <pc:spChg chg="mod">
          <ac:chgData name="Mats Svensson" userId="74674eb4-2c01-4819-8507-a4b4a3c88bbd" providerId="ADAL" clId="{DF0FE370-0093-40AF-849D-F4C9FC3CCE94}" dt="2025-12-04T06:16:12.125" v="481" actId="20577"/>
          <ac:spMkLst>
            <pc:docMk/>
            <pc:sldMk cId="1828924516" sldId="672"/>
            <ac:spMk id="2" creationId="{6F27028D-DFC1-168D-BE7F-F9C65650D0F4}"/>
          </ac:spMkLst>
        </pc:spChg>
      </pc:sldChg>
      <pc:sldChg chg="add">
        <pc:chgData name="Mats Svensson" userId="74674eb4-2c01-4819-8507-a4b4a3c88bbd" providerId="ADAL" clId="{DF0FE370-0093-40AF-849D-F4C9FC3CCE94}" dt="2025-12-04T06:16:19.492" v="482"/>
        <pc:sldMkLst>
          <pc:docMk/>
          <pc:sldMk cId="3511001597" sldId="673"/>
        </pc:sldMkLst>
      </pc:sldChg>
      <pc:sldChg chg="addSp modSp add mod">
        <pc:chgData name="Mats Svensson" userId="74674eb4-2c01-4819-8507-a4b4a3c88bbd" providerId="ADAL" clId="{DF0FE370-0093-40AF-849D-F4C9FC3CCE94}" dt="2025-12-04T06:22:10.287" v="920" actId="20577"/>
        <pc:sldMkLst>
          <pc:docMk/>
          <pc:sldMk cId="3211882013" sldId="674"/>
        </pc:sldMkLst>
        <pc:spChg chg="mod">
          <ac:chgData name="Mats Svensson" userId="74674eb4-2c01-4819-8507-a4b4a3c88bbd" providerId="ADAL" clId="{DF0FE370-0093-40AF-849D-F4C9FC3CCE94}" dt="2025-12-04T06:22:10.287" v="920" actId="20577"/>
          <ac:spMkLst>
            <pc:docMk/>
            <pc:sldMk cId="3211882013" sldId="674"/>
            <ac:spMk id="2" creationId="{6E746921-F761-B3B1-C187-CFFB8988BE2C}"/>
          </ac:spMkLst>
        </pc:spChg>
        <pc:spChg chg="mod">
          <ac:chgData name="Mats Svensson" userId="74674eb4-2c01-4819-8507-a4b4a3c88bbd" providerId="ADAL" clId="{DF0FE370-0093-40AF-849D-F4C9FC3CCE94}" dt="2025-12-04T06:17:31.288" v="543" actId="20577"/>
          <ac:spMkLst>
            <pc:docMk/>
            <pc:sldMk cId="3211882013" sldId="674"/>
            <ac:spMk id="3" creationId="{5AFCBA2C-122C-BBFE-5F2E-A8A0615D4C92}"/>
          </ac:spMkLst>
        </pc:spChg>
        <pc:picChg chg="add mod">
          <ac:chgData name="Mats Svensson" userId="74674eb4-2c01-4819-8507-a4b4a3c88bbd" providerId="ADAL" clId="{DF0FE370-0093-40AF-849D-F4C9FC3CCE94}" dt="2025-12-04T06:22:00.275" v="899" actId="1076"/>
          <ac:picMkLst>
            <pc:docMk/>
            <pc:sldMk cId="3211882013" sldId="674"/>
            <ac:picMk id="5" creationId="{B38ED5B5-4A77-191A-CCF2-3E7CF85C4F35}"/>
          </ac:picMkLst>
        </pc:picChg>
        <pc:picChg chg="add mod">
          <ac:chgData name="Mats Svensson" userId="74674eb4-2c01-4819-8507-a4b4a3c88bbd" providerId="ADAL" clId="{DF0FE370-0093-40AF-849D-F4C9FC3CCE94}" dt="2025-12-04T06:21:49.863" v="896" actId="1076"/>
          <ac:picMkLst>
            <pc:docMk/>
            <pc:sldMk cId="3211882013" sldId="674"/>
            <ac:picMk id="7" creationId="{EB5C8896-AA43-0D5B-00FE-3B5284D1630A}"/>
          </ac:picMkLst>
        </pc:picChg>
      </pc:sldChg>
      <pc:sldChg chg="delSp modSp add mod">
        <pc:chgData name="Mats Svensson" userId="74674eb4-2c01-4819-8507-a4b4a3c88bbd" providerId="ADAL" clId="{DF0FE370-0093-40AF-849D-F4C9FC3CCE94}" dt="2025-12-04T06:24:22.073" v="1264" actId="313"/>
        <pc:sldMkLst>
          <pc:docMk/>
          <pc:sldMk cId="771393586" sldId="675"/>
        </pc:sldMkLst>
        <pc:spChg chg="mod">
          <ac:chgData name="Mats Svensson" userId="74674eb4-2c01-4819-8507-a4b4a3c88bbd" providerId="ADAL" clId="{DF0FE370-0093-40AF-849D-F4C9FC3CCE94}" dt="2025-12-04T06:24:22.073" v="1264" actId="313"/>
          <ac:spMkLst>
            <pc:docMk/>
            <pc:sldMk cId="771393586" sldId="675"/>
            <ac:spMk id="2" creationId="{44CC9649-1D2E-A4CE-192A-46BCCB587C66}"/>
          </ac:spMkLst>
        </pc:spChg>
        <pc:picChg chg="del mod">
          <ac:chgData name="Mats Svensson" userId="74674eb4-2c01-4819-8507-a4b4a3c88bbd" providerId="ADAL" clId="{DF0FE370-0093-40AF-849D-F4C9FC3CCE94}" dt="2025-12-04T06:22:30.087" v="923" actId="478"/>
          <ac:picMkLst>
            <pc:docMk/>
            <pc:sldMk cId="771393586" sldId="675"/>
            <ac:picMk id="5" creationId="{ADE0D560-A6D8-19F2-C8C2-C38F4F8B1C85}"/>
          </ac:picMkLst>
        </pc:picChg>
        <pc:picChg chg="mod">
          <ac:chgData name="Mats Svensson" userId="74674eb4-2c01-4819-8507-a4b4a3c88bbd" providerId="ADAL" clId="{DF0FE370-0093-40AF-849D-F4C9FC3CCE94}" dt="2025-12-04T06:22:32.038" v="924" actId="1076"/>
          <ac:picMkLst>
            <pc:docMk/>
            <pc:sldMk cId="771393586" sldId="675"/>
            <ac:picMk id="7" creationId="{44DF29C6-3D2D-0C5D-F103-694464AD52A4}"/>
          </ac:picMkLst>
        </pc:picChg>
      </pc:sldChg>
      <pc:sldChg chg="addSp delSp modSp add mod">
        <pc:chgData name="Mats Svensson" userId="74674eb4-2c01-4819-8507-a4b4a3c88bbd" providerId="ADAL" clId="{DF0FE370-0093-40AF-849D-F4C9FC3CCE94}" dt="2025-12-04T06:25:57.792" v="1270" actId="14100"/>
        <pc:sldMkLst>
          <pc:docMk/>
          <pc:sldMk cId="2309290223" sldId="676"/>
        </pc:sldMkLst>
        <pc:picChg chg="add mod">
          <ac:chgData name="Mats Svensson" userId="74674eb4-2c01-4819-8507-a4b4a3c88bbd" providerId="ADAL" clId="{DF0FE370-0093-40AF-849D-F4C9FC3CCE94}" dt="2025-12-04T06:25:57.792" v="1270" actId="14100"/>
          <ac:picMkLst>
            <pc:docMk/>
            <pc:sldMk cId="2309290223" sldId="676"/>
            <ac:picMk id="5" creationId="{CFFC0E51-4FFC-DC7C-C64D-E3ADDA0AE748}"/>
          </ac:picMkLst>
        </pc:picChg>
        <pc:picChg chg="del">
          <ac:chgData name="Mats Svensson" userId="74674eb4-2c01-4819-8507-a4b4a3c88bbd" providerId="ADAL" clId="{DF0FE370-0093-40AF-849D-F4C9FC3CCE94}" dt="2025-12-04T06:25:48.793" v="1266" actId="478"/>
          <ac:picMkLst>
            <pc:docMk/>
            <pc:sldMk cId="2309290223" sldId="676"/>
            <ac:picMk id="7" creationId="{85E8751E-5B7A-04EE-1D98-811412811C34}"/>
          </ac:picMkLst>
        </pc:picChg>
      </pc:sldChg>
      <pc:sldChg chg="addSp delSp modSp add mod">
        <pc:chgData name="Mats Svensson" userId="74674eb4-2c01-4819-8507-a4b4a3c88bbd" providerId="ADAL" clId="{DF0FE370-0093-40AF-849D-F4C9FC3CCE94}" dt="2025-12-04T06:41:49.301" v="1875" actId="20577"/>
        <pc:sldMkLst>
          <pc:docMk/>
          <pc:sldMk cId="571864129" sldId="677"/>
        </pc:sldMkLst>
        <pc:spChg chg="del">
          <ac:chgData name="Mats Svensson" userId="74674eb4-2c01-4819-8507-a4b4a3c88bbd" providerId="ADAL" clId="{DF0FE370-0093-40AF-849D-F4C9FC3CCE94}" dt="2025-12-04T06:26:44.582" v="1275" actId="478"/>
          <ac:spMkLst>
            <pc:docMk/>
            <pc:sldMk cId="571864129" sldId="677"/>
            <ac:spMk id="2" creationId="{BCD1EA48-A442-BF45-B6E6-9ECDB05D33F1}"/>
          </ac:spMkLst>
        </pc:spChg>
        <pc:spChg chg="mod">
          <ac:chgData name="Mats Svensson" userId="74674eb4-2c01-4819-8507-a4b4a3c88bbd" providerId="ADAL" clId="{DF0FE370-0093-40AF-849D-F4C9FC3CCE94}" dt="2025-12-04T06:26:35.517" v="1273" actId="20577"/>
          <ac:spMkLst>
            <pc:docMk/>
            <pc:sldMk cId="571864129" sldId="677"/>
            <ac:spMk id="3" creationId="{42C52C66-3AB7-03DF-8391-DF6629EEB5D4}"/>
          </ac:spMkLst>
        </pc:spChg>
        <pc:spChg chg="add del mod">
          <ac:chgData name="Mats Svensson" userId="74674eb4-2c01-4819-8507-a4b4a3c88bbd" providerId="ADAL" clId="{DF0FE370-0093-40AF-849D-F4C9FC3CCE94}" dt="2025-12-04T06:34:25.852" v="1495" actId="478"/>
          <ac:spMkLst>
            <pc:docMk/>
            <pc:sldMk cId="571864129" sldId="677"/>
            <ac:spMk id="4" creationId="{CDDC1CAB-0EB5-D169-7D7C-A99FE5D38617}"/>
          </ac:spMkLst>
        </pc:spChg>
        <pc:spChg chg="add mod">
          <ac:chgData name="Mats Svensson" userId="74674eb4-2c01-4819-8507-a4b4a3c88bbd" providerId="ADAL" clId="{DF0FE370-0093-40AF-849D-F4C9FC3CCE94}" dt="2025-12-04T06:41:49.301" v="1875" actId="20577"/>
          <ac:spMkLst>
            <pc:docMk/>
            <pc:sldMk cId="571864129" sldId="677"/>
            <ac:spMk id="7" creationId="{16B41D13-E602-4880-E2C3-F8D660DC3E9E}"/>
          </ac:spMkLst>
        </pc:spChg>
        <pc:picChg chg="del">
          <ac:chgData name="Mats Svensson" userId="74674eb4-2c01-4819-8507-a4b4a3c88bbd" providerId="ADAL" clId="{DF0FE370-0093-40AF-849D-F4C9FC3CCE94}" dt="2025-12-04T06:26:39.560" v="1274" actId="478"/>
          <ac:picMkLst>
            <pc:docMk/>
            <pc:sldMk cId="571864129" sldId="677"/>
            <ac:picMk id="5" creationId="{ADEEBF35-4C4E-3425-3A42-1F712A3388E5}"/>
          </ac:picMkLst>
        </pc:picChg>
        <pc:picChg chg="add mod">
          <ac:chgData name="Mats Svensson" userId="74674eb4-2c01-4819-8507-a4b4a3c88bbd" providerId="ADAL" clId="{DF0FE370-0093-40AF-849D-F4C9FC3CCE94}" dt="2025-12-04T06:34:14.606" v="1494"/>
          <ac:picMkLst>
            <pc:docMk/>
            <pc:sldMk cId="571864129" sldId="677"/>
            <ac:picMk id="6" creationId="{6E8BA601-E38F-C36A-18BE-2FC99F1FA0F3}"/>
          </ac:picMkLst>
        </pc:picChg>
      </pc:sldChg>
      <pc:sldChg chg="addSp delSp modSp add mod">
        <pc:chgData name="Mats Svensson" userId="74674eb4-2c01-4819-8507-a4b4a3c88bbd" providerId="ADAL" clId="{DF0FE370-0093-40AF-849D-F4C9FC3CCE94}" dt="2025-12-04T06:28:34.755" v="1386" actId="20577"/>
        <pc:sldMkLst>
          <pc:docMk/>
          <pc:sldMk cId="313315537" sldId="678"/>
        </pc:sldMkLst>
        <pc:spChg chg="mod">
          <ac:chgData name="Mats Svensson" userId="74674eb4-2c01-4819-8507-a4b4a3c88bbd" providerId="ADAL" clId="{DF0FE370-0093-40AF-849D-F4C9FC3CCE94}" dt="2025-12-04T06:28:34.755" v="1386" actId="20577"/>
          <ac:spMkLst>
            <pc:docMk/>
            <pc:sldMk cId="313315537" sldId="678"/>
            <ac:spMk id="2" creationId="{43DE9701-C573-C037-D23C-3B13E6A9AB54}"/>
          </ac:spMkLst>
        </pc:spChg>
        <pc:spChg chg="mod">
          <ac:chgData name="Mats Svensson" userId="74674eb4-2c01-4819-8507-a4b4a3c88bbd" providerId="ADAL" clId="{DF0FE370-0093-40AF-849D-F4C9FC3CCE94}" dt="2025-12-04T06:27:27.414" v="1308" actId="20577"/>
          <ac:spMkLst>
            <pc:docMk/>
            <pc:sldMk cId="313315537" sldId="678"/>
            <ac:spMk id="3" creationId="{890AC55A-A6D9-20FE-ACAD-EE61DFB6275D}"/>
          </ac:spMkLst>
        </pc:spChg>
        <pc:picChg chg="del">
          <ac:chgData name="Mats Svensson" userId="74674eb4-2c01-4819-8507-a4b4a3c88bbd" providerId="ADAL" clId="{DF0FE370-0093-40AF-849D-F4C9FC3CCE94}" dt="2025-12-04T06:27:29.544" v="1309" actId="478"/>
          <ac:picMkLst>
            <pc:docMk/>
            <pc:sldMk cId="313315537" sldId="678"/>
            <ac:picMk id="5" creationId="{3E397A0C-5EC0-7BDF-82FD-EB53DD5A4FAC}"/>
          </ac:picMkLst>
        </pc:picChg>
        <pc:picChg chg="add mod">
          <ac:chgData name="Mats Svensson" userId="74674eb4-2c01-4819-8507-a4b4a3c88bbd" providerId="ADAL" clId="{DF0FE370-0093-40AF-849D-F4C9FC3CCE94}" dt="2025-12-04T06:28:15.799" v="1372" actId="1076"/>
          <ac:picMkLst>
            <pc:docMk/>
            <pc:sldMk cId="313315537" sldId="678"/>
            <ac:picMk id="6" creationId="{10A5CBC8-2ED0-B5DB-FDDE-31375CF4982A}"/>
          </ac:picMkLst>
        </pc:picChg>
      </pc:sldChg>
      <pc:sldChg chg="add">
        <pc:chgData name="Mats Svensson" userId="74674eb4-2c01-4819-8507-a4b4a3c88bbd" providerId="ADAL" clId="{DF0FE370-0093-40AF-849D-F4C9FC3CCE94}" dt="2025-12-04T06:28:21.338" v="1373"/>
        <pc:sldMkLst>
          <pc:docMk/>
          <pc:sldMk cId="1362603255" sldId="679"/>
        </pc:sldMkLst>
      </pc:sldChg>
      <pc:sldChg chg="add del">
        <pc:chgData name="Mats Svensson" userId="74674eb4-2c01-4819-8507-a4b4a3c88bbd" providerId="ADAL" clId="{DF0FE370-0093-40AF-849D-F4C9FC3CCE94}" dt="2025-12-04T06:40:09.851" v="1798" actId="47"/>
        <pc:sldMkLst>
          <pc:docMk/>
          <pc:sldMk cId="3383113714" sldId="680"/>
        </pc:sldMkLst>
      </pc:sldChg>
      <pc:sldChg chg="addSp delSp modSp add mod">
        <pc:chgData name="Mats Svensson" userId="74674eb4-2c01-4819-8507-a4b4a3c88bbd" providerId="ADAL" clId="{DF0FE370-0093-40AF-849D-F4C9FC3CCE94}" dt="2025-12-04T06:41:57.049" v="1891" actId="20577"/>
        <pc:sldMkLst>
          <pc:docMk/>
          <pc:sldMk cId="259469700" sldId="681"/>
        </pc:sldMkLst>
        <pc:spChg chg="mod">
          <ac:chgData name="Mats Svensson" userId="74674eb4-2c01-4819-8507-a4b4a3c88bbd" providerId="ADAL" clId="{DF0FE370-0093-40AF-849D-F4C9FC3CCE94}" dt="2025-12-04T06:35:03.326" v="1542" actId="20577"/>
          <ac:spMkLst>
            <pc:docMk/>
            <pc:sldMk cId="259469700" sldId="681"/>
            <ac:spMk id="3" creationId="{D3989F0B-C0B5-7AC8-DCF9-082D7E205C66}"/>
          </ac:spMkLst>
        </pc:spChg>
        <pc:spChg chg="mod">
          <ac:chgData name="Mats Svensson" userId="74674eb4-2c01-4819-8507-a4b4a3c88bbd" providerId="ADAL" clId="{DF0FE370-0093-40AF-849D-F4C9FC3CCE94}" dt="2025-12-04T06:41:57.049" v="1891" actId="20577"/>
          <ac:spMkLst>
            <pc:docMk/>
            <pc:sldMk cId="259469700" sldId="681"/>
            <ac:spMk id="7" creationId="{623CDCD6-AB21-EF51-C6C2-0C5617BC4813}"/>
          </ac:spMkLst>
        </pc:spChg>
        <pc:picChg chg="add mod">
          <ac:chgData name="Mats Svensson" userId="74674eb4-2c01-4819-8507-a4b4a3c88bbd" providerId="ADAL" clId="{DF0FE370-0093-40AF-849D-F4C9FC3CCE94}" dt="2025-12-04T06:37:10.785" v="1572" actId="1076"/>
          <ac:picMkLst>
            <pc:docMk/>
            <pc:sldMk cId="259469700" sldId="681"/>
            <ac:picMk id="4" creationId="{A10DB192-401B-C4BF-0C9C-24B357547588}"/>
          </ac:picMkLst>
        </pc:picChg>
        <pc:picChg chg="del">
          <ac:chgData name="Mats Svensson" userId="74674eb4-2c01-4819-8507-a4b4a3c88bbd" providerId="ADAL" clId="{DF0FE370-0093-40AF-849D-F4C9FC3CCE94}" dt="2025-12-04T06:35:06" v="1543" actId="478"/>
          <ac:picMkLst>
            <pc:docMk/>
            <pc:sldMk cId="259469700" sldId="681"/>
            <ac:picMk id="6" creationId="{D87256FA-EE9E-2B7F-D064-EFA6F926C1E8}"/>
          </ac:picMkLst>
        </pc:picChg>
      </pc:sldChg>
      <pc:sldChg chg="add del">
        <pc:chgData name="Mats Svensson" userId="74674eb4-2c01-4819-8507-a4b4a3c88bbd" providerId="ADAL" clId="{DF0FE370-0093-40AF-849D-F4C9FC3CCE94}" dt="2025-12-04T06:31:02.756" v="1389"/>
        <pc:sldMkLst>
          <pc:docMk/>
          <pc:sldMk cId="4236632409" sldId="681"/>
        </pc:sldMkLst>
      </pc:sldChg>
      <pc:sldChg chg="add del">
        <pc:chgData name="Mats Svensson" userId="74674eb4-2c01-4819-8507-a4b4a3c88bbd" providerId="ADAL" clId="{DF0FE370-0093-40AF-849D-F4C9FC3CCE94}" dt="2025-12-04T06:38:42.969" v="1656" actId="47"/>
        <pc:sldMkLst>
          <pc:docMk/>
          <pc:sldMk cId="3665140913" sldId="682"/>
        </pc:sldMkLst>
      </pc:sldChg>
      <pc:sldChg chg="modSp add mod">
        <pc:chgData name="Mats Svensson" userId="74674eb4-2c01-4819-8507-a4b4a3c88bbd" providerId="ADAL" clId="{DF0FE370-0093-40AF-849D-F4C9FC3CCE94}" dt="2025-12-04T06:42:06.108" v="1913" actId="20577"/>
        <pc:sldMkLst>
          <pc:docMk/>
          <pc:sldMk cId="2670650080" sldId="683"/>
        </pc:sldMkLst>
        <pc:spChg chg="mod">
          <ac:chgData name="Mats Svensson" userId="74674eb4-2c01-4819-8507-a4b4a3c88bbd" providerId="ADAL" clId="{DF0FE370-0093-40AF-849D-F4C9FC3CCE94}" dt="2025-12-04T06:42:06.108" v="1913" actId="20577"/>
          <ac:spMkLst>
            <pc:docMk/>
            <pc:sldMk cId="2670650080" sldId="683"/>
            <ac:spMk id="7" creationId="{82873868-DF36-0223-B3BF-AEB50BCD7D9F}"/>
          </ac:spMkLst>
        </pc:spChg>
      </pc:sldChg>
      <pc:sldChg chg="modSp add mod">
        <pc:chgData name="Mats Svensson" userId="74674eb4-2c01-4819-8507-a4b4a3c88bbd" providerId="ADAL" clId="{DF0FE370-0093-40AF-849D-F4C9FC3CCE94}" dt="2025-12-04T06:42:11.518" v="1929" actId="20577"/>
        <pc:sldMkLst>
          <pc:docMk/>
          <pc:sldMk cId="3752853507" sldId="684"/>
        </pc:sldMkLst>
        <pc:spChg chg="mod">
          <ac:chgData name="Mats Svensson" userId="74674eb4-2c01-4819-8507-a4b4a3c88bbd" providerId="ADAL" clId="{DF0FE370-0093-40AF-849D-F4C9FC3CCE94}" dt="2025-12-04T06:42:11.518" v="1929" actId="20577"/>
          <ac:spMkLst>
            <pc:docMk/>
            <pc:sldMk cId="3752853507" sldId="684"/>
            <ac:spMk id="7" creationId="{4E33E7E9-BB30-BF91-54DB-3F564F8420A5}"/>
          </ac:spMkLst>
        </pc:spChg>
      </pc:sldChg>
    </pc:docChg>
  </pc:docChgLst>
  <pc:docChgLst>
    <pc:chgData name="Mats" userId="74674eb4-2c01-4819-8507-a4b4a3c88bbd" providerId="ADAL" clId="{1527F530-FFDF-45BA-A91F-5FE0F05DD684}"/>
    <pc:docChg chg="modNotesMaster">
      <pc:chgData name="Mats" userId="74674eb4-2c01-4819-8507-a4b4a3c88bbd" providerId="ADAL" clId="{1527F530-FFDF-45BA-A91F-5FE0F05DD684}" dt="2020-10-09T19:59:27.373" v="1"/>
      <pc:docMkLst>
        <pc:docMk/>
      </pc:docMkLst>
    </pc:docChg>
  </pc:docChgLst>
  <pc:docChgLst>
    <pc:chgData name="Mats Svensson" userId="74674eb4-2c01-4819-8507-a4b4a3c88bbd" providerId="ADAL" clId="{97E7186F-9CA8-4F3B-9C81-FC681CF42DD7}"/>
    <pc:docChg chg="modSld modNotesMaster">
      <pc:chgData name="Mats Svensson" userId="74674eb4-2c01-4819-8507-a4b4a3c88bbd" providerId="ADAL" clId="{97E7186F-9CA8-4F3B-9C81-FC681CF42DD7}" dt="2022-08-16T18:12:43.724" v="12"/>
      <pc:docMkLst>
        <pc:docMk/>
      </pc:docMkLst>
      <pc:sldChg chg="modSp mod">
        <pc:chgData name="Mats Svensson" userId="74674eb4-2c01-4819-8507-a4b4a3c88bbd" providerId="ADAL" clId="{97E7186F-9CA8-4F3B-9C81-FC681CF42DD7}" dt="2022-08-15T13:14:53.158" v="11" actId="20577"/>
        <pc:sldMkLst>
          <pc:docMk/>
          <pc:sldMk cId="2213421154" sldId="349"/>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4T05:56:47.280"/>
    </inkml:context>
    <inkml:brush xml:id="br0">
      <inkml:brushProperty name="width" value="0.035" units="cm"/>
      <inkml:brushProperty name="height" value="0.035" units="cm"/>
      <inkml:brushProperty name="color" value="#E71224"/>
    </inkml:brush>
  </inkml:definitions>
  <inkml:trace contextRef="#ctx0" brushRef="#br0">0 1 24575,'40'1'0,"-1"3"0,66 13 0,-34-4 0,387 78-402,682 227-1,-71 115 403,-965-389 161,1-4 0,2-4 0,2-6 0,147 23 0,-87-30-161,0-7 0,195-7 0,-351-10 0,23 0 0,0 2 0,67 8 0,61 15 0,284 2 0,-436-25 0,426 28 0,-182-9 0,204 3 0,63-14 0,-136-6 0,-154 11 0,32 1 0,1126-13 0,-671-5 0,-540 2 0,390 14 0,478 34 0,-683-48-1365,-341 1-5461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4T05:56:48.948"/>
    </inkml:context>
    <inkml:brush xml:id="br0">
      <inkml:brushProperty name="width" value="0.035" units="cm"/>
      <inkml:brushProperty name="height" value="0.035" units="cm"/>
      <inkml:brushProperty name="color" value="#E71224"/>
    </inkml:brush>
  </inkml:definitions>
  <inkml:trace contextRef="#ctx0" brushRef="#br0">9121 1 24575,'-21'1'0,"0"1"0,0 1 0,-40 11 0,18-4 0,-775 189-709,-96 22-113,196-49 822,-122 15 0,180-44 0,-867 193 0,585-121 372,618-134-110,-78 21 635,271-65-897,-176 45 0,201-61 0,-29 8 0,81-19 0,0-3 0,0-1 0,0-3 0,-68-5 0,47 1 0,-612-1-1365,658 2-5461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4T05:57:16.436"/>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76363" cy="511731"/>
          </a:xfrm>
          <a:prstGeom prst="rect">
            <a:avLst/>
          </a:prstGeom>
        </p:spPr>
        <p:txBody>
          <a:bodyPr vert="horz" lIns="94752" tIns="47376" rIns="94752" bIns="47376" rtlCol="0"/>
          <a:lstStyle>
            <a:lvl1pPr algn="l">
              <a:defRPr sz="1200"/>
            </a:lvl1pPr>
          </a:lstStyle>
          <a:p>
            <a:endParaRPr lang="en-US"/>
          </a:p>
        </p:txBody>
      </p:sp>
      <p:sp>
        <p:nvSpPr>
          <p:cNvPr id="3" name="Date Placeholder 2"/>
          <p:cNvSpPr>
            <a:spLocks noGrp="1"/>
          </p:cNvSpPr>
          <p:nvPr>
            <p:ph type="dt" idx="1"/>
          </p:nvPr>
        </p:nvSpPr>
        <p:spPr>
          <a:xfrm>
            <a:off x="4021297" y="2"/>
            <a:ext cx="3076363" cy="511731"/>
          </a:xfrm>
          <a:prstGeom prst="rect">
            <a:avLst/>
          </a:prstGeom>
        </p:spPr>
        <p:txBody>
          <a:bodyPr vert="horz" lIns="94752" tIns="47376" rIns="94752" bIns="47376" rtlCol="0"/>
          <a:lstStyle>
            <a:lvl1pPr algn="r">
              <a:defRPr sz="1200"/>
            </a:lvl1pPr>
          </a:lstStyle>
          <a:p>
            <a:fld id="{3F43CAAB-C7B7-4A5D-B7C8-268461F730C6}" type="datetimeFigureOut">
              <a:rPr lang="en-US" smtClean="0"/>
              <a:t>12/4/2025</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52" tIns="47376" rIns="94752" bIns="47376" rtlCol="0" anchor="ctr"/>
          <a:lstStyle/>
          <a:p>
            <a:endParaRPr lang="en-US"/>
          </a:p>
        </p:txBody>
      </p:sp>
      <p:sp>
        <p:nvSpPr>
          <p:cNvPr id="5" name="Notes Placeholder 4"/>
          <p:cNvSpPr>
            <a:spLocks noGrp="1"/>
          </p:cNvSpPr>
          <p:nvPr>
            <p:ph type="body" sz="quarter" idx="3"/>
          </p:nvPr>
        </p:nvSpPr>
        <p:spPr>
          <a:xfrm>
            <a:off x="709931" y="4861444"/>
            <a:ext cx="5679440" cy="4605576"/>
          </a:xfrm>
          <a:prstGeom prst="rect">
            <a:avLst/>
          </a:prstGeom>
        </p:spPr>
        <p:txBody>
          <a:bodyPr vert="horz" lIns="94752" tIns="47376" rIns="94752" bIns="473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721108"/>
            <a:ext cx="3076363" cy="511731"/>
          </a:xfrm>
          <a:prstGeom prst="rect">
            <a:avLst/>
          </a:prstGeom>
        </p:spPr>
        <p:txBody>
          <a:bodyPr vert="horz" lIns="94752" tIns="47376" rIns="94752" bIns="47376" rtlCol="0" anchor="b"/>
          <a:lstStyle>
            <a:lvl1pPr algn="l">
              <a:defRPr sz="1200"/>
            </a:lvl1pPr>
          </a:lstStyle>
          <a:p>
            <a:endParaRPr lang="en-US"/>
          </a:p>
        </p:txBody>
      </p:sp>
      <p:sp>
        <p:nvSpPr>
          <p:cNvPr id="7" name="Slide Number Placeholder 6"/>
          <p:cNvSpPr>
            <a:spLocks noGrp="1"/>
          </p:cNvSpPr>
          <p:nvPr>
            <p:ph type="sldNum" sz="quarter" idx="5"/>
          </p:nvPr>
        </p:nvSpPr>
        <p:spPr>
          <a:xfrm>
            <a:off x="4021297" y="9721108"/>
            <a:ext cx="3076363" cy="511731"/>
          </a:xfrm>
          <a:prstGeom prst="rect">
            <a:avLst/>
          </a:prstGeom>
        </p:spPr>
        <p:txBody>
          <a:bodyPr vert="horz" lIns="94752" tIns="47376" rIns="94752" bIns="47376" rtlCol="0" anchor="b"/>
          <a:lstStyle>
            <a:lvl1pPr algn="r">
              <a:defRPr sz="1200"/>
            </a:lvl1pPr>
          </a:lstStyle>
          <a:p>
            <a:fld id="{4EF54907-2F3D-4F0D-AD48-F181EE4E8131}" type="slidenum">
              <a:rPr lang="en-US" smtClean="0"/>
              <a:t>‹#›</a:t>
            </a:fld>
            <a:endParaRPr lang="en-US"/>
          </a:p>
        </p:txBody>
      </p:sp>
    </p:spTree>
    <p:extLst>
      <p:ext uri="{BB962C8B-B14F-4D97-AF65-F5344CB8AC3E}">
        <p14:creationId xmlns:p14="http://schemas.microsoft.com/office/powerpoint/2010/main" val="1322956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Save_As.ht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Procedure_Editor_Tools_Menu.ht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class to METCAL version 8 Procedure</a:t>
            </a:r>
            <a:r>
              <a:rPr lang="en-US" baseline="0" dirty="0"/>
              <a:t> Writing</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1</a:t>
            </a:fld>
            <a:endParaRPr lang="en-US"/>
          </a:p>
        </p:txBody>
      </p:sp>
    </p:spTree>
    <p:extLst>
      <p:ext uri="{BB962C8B-B14F-4D97-AF65-F5344CB8AC3E}">
        <p14:creationId xmlns:p14="http://schemas.microsoft.com/office/powerpoint/2010/main" val="2631546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Display</a:t>
            </a:r>
          </a:p>
          <a:p>
            <a:pPr marL="236882" indent="-236882">
              <a:buFont typeface="+mj-lt"/>
              <a:buAutoNum type="arabicPeriod"/>
            </a:pPr>
            <a:endParaRPr lang="en-US" dirty="0"/>
          </a:p>
          <a:p>
            <a:pPr marL="236882" indent="-236882">
              <a:buFont typeface="+mj-lt"/>
              <a:buAutoNum type="arabicPeriod"/>
            </a:pPr>
            <a:r>
              <a:rPr lang="en-US" dirty="0"/>
              <a:t>Main menu bar: All functions supported by the editor are available in one of the menu items</a:t>
            </a:r>
          </a:p>
          <a:p>
            <a:pPr marL="236882" indent="-236882">
              <a:buFont typeface="+mj-lt"/>
              <a:buAutoNum type="arabicPeriod"/>
            </a:pPr>
            <a:r>
              <a:rPr lang="en-US" dirty="0"/>
              <a:t>File Editor Window: An edit window is available for all active documents in the editor. </a:t>
            </a:r>
          </a:p>
          <a:p>
            <a:pPr marL="236882" indent="-236882">
              <a:buFont typeface="+mj-lt"/>
              <a:buAutoNum type="arabicPeriod"/>
            </a:pPr>
            <a:r>
              <a:rPr lang="en-US" dirty="0"/>
              <a:t>Change Indicator: When a change is made to an open file, a yellow highlight displays next to the text and an asterisk appears next to the file name. When the file is </a:t>
            </a:r>
            <a:r>
              <a:rPr lang="en-US" dirty="0">
                <a:hlinkClick r:id="rId3"/>
              </a:rPr>
              <a:t>Saved, the asterisk is removed and the changed text rows are highlighted in green. The highlights are removed after the file or project is closed. </a:t>
            </a:r>
          </a:p>
          <a:p>
            <a:pPr marL="236882" indent="-236882">
              <a:buFont typeface="+mj-lt"/>
              <a:buAutoNum type="arabicPeriod"/>
            </a:pPr>
            <a:r>
              <a:rPr lang="en-US" dirty="0"/>
              <a:t>Variable Windows: Program variables and Ask Flags are displayed on individual windows. These windows are not displayed by default and are accessed by using the </a:t>
            </a:r>
            <a:r>
              <a:rPr lang="en-US" dirty="0" err="1"/>
              <a:t>Debug,Windows</a:t>
            </a:r>
            <a:r>
              <a:rPr lang="en-US" dirty="0"/>
              <a:t> menu. Variables cannot be modified using these windows.</a:t>
            </a:r>
          </a:p>
          <a:p>
            <a:pPr marL="236882" indent="-236882">
              <a:buFont typeface="+mj-lt"/>
              <a:buAutoNum type="arabicPeriod"/>
            </a:pPr>
            <a:r>
              <a:rPr lang="en-US" dirty="0"/>
              <a:t>Output Window: Displays errors, warnings, and status messages when building and debugging procedures. Separate error and warning windows are also displayed when an error occurs. </a:t>
            </a:r>
          </a:p>
          <a:p>
            <a:pPr marL="236882" indent="-236882">
              <a:buFont typeface="+mj-lt"/>
              <a:buAutoNum type="arabicPeriod"/>
            </a:pPr>
            <a:r>
              <a:rPr lang="en-US" dirty="0"/>
              <a:t>Debug Toolbar: Use this toolbar to enable and disable procedure debugging. </a:t>
            </a:r>
          </a:p>
          <a:p>
            <a:pPr marL="236882" indent="-236882">
              <a:buFont typeface="+mj-lt"/>
              <a:buAutoNum type="arabicPeriod"/>
            </a:pPr>
            <a:r>
              <a:rPr lang="en-US" dirty="0"/>
              <a:t>Main Toolbar: Right click the toolbar to enable and disable other toolbars or to access the customization dialog. </a:t>
            </a:r>
          </a:p>
          <a:p>
            <a:pPr marL="236882" indent="-236882">
              <a:buFont typeface="+mj-lt"/>
              <a:buAutoNum type="arabicPeriod"/>
            </a:pPr>
            <a:r>
              <a:rPr lang="en-US" dirty="0"/>
              <a:t>Solution Explorer: Focal point of the procedure editor. All files and projects opened in the editor are available in the Solution Explorer. Double click any item in the list to open the file. The active item selected controls the options available in the File and Project menus. </a:t>
            </a:r>
          </a:p>
          <a:p>
            <a:pPr marL="236882" indent="-236882">
              <a:buFont typeface="+mj-lt"/>
              <a:buAutoNum type="arabicPeriod"/>
            </a:pPr>
            <a:r>
              <a:rPr lang="en-US" dirty="0"/>
              <a:t>File Properties: The properties related to the active file in the Solution Explorer displays in the properties window. The list of available properties differs for files in a project as compared to files opened outside of a project. In all cases the full path and file name is listed in the properties window. </a:t>
            </a:r>
          </a:p>
          <a:p>
            <a:pPr marL="236882" indent="-236882">
              <a:buFont typeface="+mj-lt"/>
              <a:buAutoNum type="arabicPeriod"/>
            </a:pPr>
            <a:r>
              <a:rPr lang="en-US" dirty="0"/>
              <a:t>Test Run Status: The active procedure, HEAD, HEAD2, and stimulus information displays in this dialog. This screen is equivalent to the Test Run dialog in 7.X versions of MET/CAL. </a:t>
            </a:r>
          </a:p>
          <a:p>
            <a:pPr marL="236882" indent="-236882">
              <a:buFont typeface="+mj-lt"/>
              <a:buAutoNum type="arabicPeriod"/>
            </a:pPr>
            <a:r>
              <a:rPr lang="en-US" dirty="0"/>
              <a:t>Status Bar: Relevant status information related to the current program operation displays in the status bar. Always refer to the status bar when a long operation is active.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15</a:t>
            </a:fld>
            <a:endParaRPr lang="en-US"/>
          </a:p>
        </p:txBody>
      </p:sp>
    </p:spTree>
    <p:extLst>
      <p:ext uri="{BB962C8B-B14F-4D97-AF65-F5344CB8AC3E}">
        <p14:creationId xmlns:p14="http://schemas.microsoft.com/office/powerpoint/2010/main" val="994873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Depending on the development activity, having different layouts comes in very handy. </a:t>
            </a:r>
          </a:p>
          <a:p>
            <a:pPr defTabSz="947530">
              <a:defRPr/>
            </a:pPr>
            <a:endParaRPr lang="en-US" dirty="0"/>
          </a:p>
          <a:p>
            <a:pPr defTabSz="947530">
              <a:defRPr/>
            </a:pPr>
            <a:r>
              <a:rPr lang="en-US" dirty="0"/>
              <a:t>Once the screen layout is customized, its settings can be easily saved (Exported), allowing you to switch back and forth between your favorite screen layouts. </a:t>
            </a:r>
          </a:p>
          <a:p>
            <a:pPr defTabSz="947530">
              <a:defRPr/>
            </a:pPr>
            <a:endParaRPr lang="en-US" dirty="0"/>
          </a:p>
          <a:p>
            <a:pPr defTabSz="947530">
              <a:defRPr/>
            </a:pPr>
            <a:r>
              <a:rPr lang="en-US" dirty="0"/>
              <a:t>This is performed through the </a:t>
            </a:r>
            <a:r>
              <a:rPr lang="en-US" dirty="0">
                <a:hlinkClick r:id="rId3"/>
              </a:rPr>
              <a:t>Tools &gt; Import and Export Settings menu, which also allows you to reset to original settings. </a:t>
            </a:r>
          </a:p>
          <a:p>
            <a:endParaRPr lang="en-US" dirty="0"/>
          </a:p>
          <a:p>
            <a:pPr defTabSz="947530">
              <a:defRPr/>
            </a:pPr>
            <a:r>
              <a:rPr lang="en-US" dirty="0"/>
              <a:t>There are several ways to alter the window layout. </a:t>
            </a:r>
          </a:p>
          <a:p>
            <a:pPr defTabSz="947530">
              <a:defRPr/>
            </a:pPr>
            <a:r>
              <a:rPr lang="en-US" dirty="0"/>
              <a:t>Access windows by using the menu bar.</a:t>
            </a:r>
          </a:p>
          <a:p>
            <a:pPr defTabSz="947530">
              <a:defRPr/>
            </a:pPr>
            <a:r>
              <a:rPr lang="en-US" dirty="0"/>
              <a:t>For example the Debug, Windows menu. When a window is open Right-Click the menu title bar to display docking options. </a:t>
            </a:r>
          </a:p>
          <a:p>
            <a:pPr defTabSz="947530">
              <a:defRPr/>
            </a:pPr>
            <a:r>
              <a:rPr lang="en-US" dirty="0"/>
              <a:t>Double click the top of any docked window to automatically un-dock it.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16</a:t>
            </a:fld>
            <a:endParaRPr lang="en-US"/>
          </a:p>
        </p:txBody>
      </p:sp>
    </p:spTree>
    <p:extLst>
      <p:ext uri="{BB962C8B-B14F-4D97-AF65-F5344CB8AC3E}">
        <p14:creationId xmlns:p14="http://schemas.microsoft.com/office/powerpoint/2010/main" val="2681933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6882" indent="-236882" defTabSz="947530">
              <a:buFont typeface="+mj-lt"/>
              <a:buAutoNum type="arabicPeriod"/>
              <a:defRPr/>
            </a:pPr>
            <a:r>
              <a:rPr lang="en-US" dirty="0"/>
              <a:t>Click and drag the top of any window to display the docking options. </a:t>
            </a:r>
          </a:p>
          <a:p>
            <a:pPr marL="236882" indent="-236882" defTabSz="947530">
              <a:buFont typeface="+mj-lt"/>
              <a:buAutoNum type="arabicPeriod"/>
              <a:defRPr/>
            </a:pPr>
            <a:r>
              <a:rPr lang="en-US" dirty="0"/>
              <a:t>The docking options are a group of individual icons that represent where a window will be docked. </a:t>
            </a:r>
          </a:p>
          <a:p>
            <a:pPr marL="236882" indent="-236882" defTabSz="947530">
              <a:buFont typeface="+mj-lt"/>
              <a:buAutoNum type="arabicPeriod"/>
              <a:defRPr/>
            </a:pPr>
            <a:r>
              <a:rPr lang="en-US" dirty="0"/>
              <a:t>While dragging the window place the cursor over the desired docking option and release the mouse button. </a:t>
            </a:r>
          </a:p>
          <a:p>
            <a:pPr marL="236882" indent="-236882" defTabSz="947530">
              <a:buFont typeface="+mj-lt"/>
              <a:buAutoNum type="arabicPeriod"/>
              <a:defRPr/>
            </a:pPr>
            <a:r>
              <a:rPr lang="en-US" dirty="0"/>
              <a:t>The window will dock depending on the selected docking option. </a:t>
            </a:r>
          </a:p>
          <a:p>
            <a:pPr marL="236882" indent="-236882" defTabSz="947530">
              <a:buFont typeface="+mj-lt"/>
              <a:buAutoNum type="arabicPeriod"/>
              <a:defRPr/>
            </a:pPr>
            <a:r>
              <a:rPr lang="en-US" dirty="0"/>
              <a:t>The docking location shades on the display as the cursor is placed over the various docking options. </a:t>
            </a:r>
          </a:p>
          <a:p>
            <a:pPr marL="236882" indent="-236882" defTabSz="947530">
              <a:buFont typeface="+mj-lt"/>
              <a:buAutoNum type="arabicPeriod"/>
              <a:defRPr/>
            </a:pPr>
            <a:r>
              <a:rPr lang="en-US" dirty="0"/>
              <a:t>The docking options change based on the window under the window that is being dragged. </a:t>
            </a:r>
          </a:p>
          <a:p>
            <a:endParaRPr lang="en-US" dirty="0"/>
          </a:p>
          <a:p>
            <a:endParaRPr lang="en-US" dirty="0"/>
          </a:p>
          <a:p>
            <a:r>
              <a:rPr lang="en-US" dirty="0"/>
              <a:t>DEMO the docking properties</a:t>
            </a:r>
            <a:r>
              <a:rPr lang="en-US" baseline="0" dirty="0"/>
              <a:t> Live.</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17</a:t>
            </a:fld>
            <a:endParaRPr lang="en-US"/>
          </a:p>
        </p:txBody>
      </p:sp>
    </p:spTree>
    <p:extLst>
      <p:ext uri="{BB962C8B-B14F-4D97-AF65-F5344CB8AC3E}">
        <p14:creationId xmlns:p14="http://schemas.microsoft.com/office/powerpoint/2010/main" val="1223829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screenshot shows the IDE window stretched across two high-resolution, widescreen monitors. </a:t>
            </a:r>
          </a:p>
          <a:p>
            <a:r>
              <a:rPr lang="en-US" dirty="0"/>
              <a:t>Six docked, vertical tab groups are configured side-by-side; with three in the left monitor and three in the right. </a:t>
            </a:r>
          </a:p>
          <a:p>
            <a:r>
              <a:rPr lang="en-US" dirty="0"/>
              <a:t>The spacing between tab groups was adjusted so that the left group of three meets the right group of three exactly where the two monitors physically come together, creating an invisible transition. </a:t>
            </a:r>
          </a:p>
          <a:p>
            <a:r>
              <a:rPr lang="en-US" dirty="0"/>
              <a:t>Each tab group actually has two procedure files open per group, for a total of 12 files open and visible at the same time.</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18</a:t>
            </a:fld>
            <a:endParaRPr lang="en-US"/>
          </a:p>
        </p:txBody>
      </p:sp>
    </p:spTree>
    <p:extLst>
      <p:ext uri="{BB962C8B-B14F-4D97-AF65-F5344CB8AC3E}">
        <p14:creationId xmlns:p14="http://schemas.microsoft.com/office/powerpoint/2010/main" val="1130902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6882" indent="-236882">
              <a:buFont typeface="+mj-lt"/>
              <a:buAutoNum type="arabicPeriod"/>
            </a:pPr>
            <a:r>
              <a:rPr lang="en-US" dirty="0"/>
              <a:t>This screenshot was configured using one high-resolution, widescreen monitor, using a combination of docked, vertical and horizontal tab groups. </a:t>
            </a:r>
          </a:p>
          <a:p>
            <a:pPr marL="236882" indent="-236882">
              <a:buFont typeface="+mj-lt"/>
              <a:buAutoNum type="arabicPeriod"/>
            </a:pPr>
            <a:r>
              <a:rPr lang="en-US" dirty="0"/>
              <a:t>The procedure window at the far left is in a vertical tab group; the procedure window is also split, showing two sections of the same procedure simultaneously.</a:t>
            </a:r>
          </a:p>
          <a:p>
            <a:pPr marL="236882" indent="-236882">
              <a:buFont typeface="+mj-lt"/>
              <a:buAutoNum type="arabicPeriod"/>
            </a:pPr>
            <a:r>
              <a:rPr lang="en-US" dirty="0"/>
              <a:t>The remaining groups are all horizontal tab groups, one includes several views related to Debug Mode, the next group includes Task List, Error List, and Output. The final group includes the Solution Explorer and Properties window.</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19</a:t>
            </a:fld>
            <a:endParaRPr lang="en-US"/>
          </a:p>
        </p:txBody>
      </p:sp>
    </p:spTree>
    <p:extLst>
      <p:ext uri="{BB962C8B-B14F-4D97-AF65-F5344CB8AC3E}">
        <p14:creationId xmlns:p14="http://schemas.microsoft.com/office/powerpoint/2010/main" val="186481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screenshot shows how windows can be designed to float, instead of docked. </a:t>
            </a:r>
          </a:p>
          <a:p>
            <a:r>
              <a:rPr lang="en-US" dirty="0"/>
              <a:t>Four procedure windows are floated, while the Solution Explorer and Properties windows remain docked in a horizontal tab group. </a:t>
            </a:r>
          </a:p>
          <a:p>
            <a:r>
              <a:rPr lang="en-US" dirty="0"/>
              <a:t>Nearly all windows can be floated or docked, not just the procedures; you can even make floating tab groups!</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20</a:t>
            </a:fld>
            <a:endParaRPr lang="en-US"/>
          </a:p>
        </p:txBody>
      </p:sp>
    </p:spTree>
    <p:extLst>
      <p:ext uri="{BB962C8B-B14F-4D97-AF65-F5344CB8AC3E}">
        <p14:creationId xmlns:p14="http://schemas.microsoft.com/office/powerpoint/2010/main" val="4208969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screenshot shows a basic layout with vertical tab groups. </a:t>
            </a:r>
          </a:p>
          <a:p>
            <a:r>
              <a:rPr lang="en-US" dirty="0"/>
              <a:t>The difference here is that several of the Tool Views have been minimized using Auto Hide. </a:t>
            </a:r>
          </a:p>
          <a:p>
            <a:r>
              <a:rPr lang="en-US" dirty="0"/>
              <a:t>Four views have been minimized to the bottom of the screen, and two to the right. </a:t>
            </a:r>
          </a:p>
          <a:p>
            <a:r>
              <a:rPr lang="en-US" dirty="0"/>
              <a:t>These can be viewed by </a:t>
            </a:r>
            <a:r>
              <a:rPr lang="en-US" dirty="0" err="1"/>
              <a:t>mousing</a:t>
            </a:r>
            <a:r>
              <a:rPr lang="en-US" dirty="0"/>
              <a:t> over them, clicking them, or in some cases they will be presented automatically as a result of Editor operations (like procedure compile errors).</a:t>
            </a:r>
          </a:p>
        </p:txBody>
      </p:sp>
      <p:sp>
        <p:nvSpPr>
          <p:cNvPr id="4" name="Slide Number Placeholder 3"/>
          <p:cNvSpPr>
            <a:spLocks noGrp="1"/>
          </p:cNvSpPr>
          <p:nvPr>
            <p:ph type="sldNum" sz="quarter" idx="10"/>
          </p:nvPr>
        </p:nvSpPr>
        <p:spPr/>
        <p:txBody>
          <a:bodyPr/>
          <a:lstStyle/>
          <a:p>
            <a:fld id="{4EF54907-2F3D-4F0D-AD48-F181EE4E8131}" type="slidenum">
              <a:rPr lang="en-US" smtClean="0"/>
              <a:t>21</a:t>
            </a:fld>
            <a:endParaRPr lang="en-US"/>
          </a:p>
        </p:txBody>
      </p:sp>
    </p:spTree>
    <p:extLst>
      <p:ext uri="{BB962C8B-B14F-4D97-AF65-F5344CB8AC3E}">
        <p14:creationId xmlns:p14="http://schemas.microsoft.com/office/powerpoint/2010/main" val="2687942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Procedures are the heart and soul of MET/CAL and are used by the MET/CAL Runtime program to perform a calibration. </a:t>
            </a:r>
          </a:p>
          <a:p>
            <a:pPr defTabSz="947530">
              <a:defRPr/>
            </a:pPr>
            <a:r>
              <a:rPr lang="en-US" dirty="0"/>
              <a:t>They are created, edited and maintained by the MET/CAL Editor. </a:t>
            </a:r>
          </a:p>
          <a:p>
            <a:pPr defTabSz="947530">
              <a:defRPr/>
            </a:pPr>
            <a:r>
              <a:rPr lang="en-US" dirty="0"/>
              <a:t>A MET/CAL procedure is a file containing MET/CAL commands called Function Select Codes or FSC's. </a:t>
            </a:r>
          </a:p>
          <a:p>
            <a:pPr defTabSz="947530">
              <a:defRPr/>
            </a:pPr>
            <a:r>
              <a:rPr lang="en-US" dirty="0"/>
              <a:t>FSC's are the key words in the MET/CAL procedure language. </a:t>
            </a:r>
          </a:p>
          <a:p>
            <a:pPr defTabSz="947530">
              <a:defRPr/>
            </a:pPr>
            <a:r>
              <a:rPr lang="en-US" dirty="0"/>
              <a:t>The MET/CAL Reference Guide (located in C:\ProgramData\Fluke\Help) contains a complete list of all of the FSCs. </a:t>
            </a:r>
          </a:p>
          <a:p>
            <a:pPr defTabSz="947530">
              <a:defRPr/>
            </a:pPr>
            <a:r>
              <a:rPr lang="en-US" dirty="0"/>
              <a:t>Pressing </a:t>
            </a:r>
            <a:r>
              <a:rPr lang="en-US" dirty="0" err="1"/>
              <a:t>CTRL+Space</a:t>
            </a:r>
            <a:r>
              <a:rPr lang="en-US" dirty="0"/>
              <a:t> in the editor also displays a list of all available FSCs. </a:t>
            </a:r>
          </a:p>
          <a:p>
            <a:pPr defTabSz="947530">
              <a:defRPr/>
            </a:pPr>
            <a:r>
              <a:rPr lang="en-US" dirty="0"/>
              <a:t>Press F1 to access help specific to any FSC. </a:t>
            </a:r>
          </a:p>
          <a:p>
            <a:pPr defTabSz="947530">
              <a:defRPr/>
            </a:pPr>
            <a:r>
              <a:rPr lang="en-US" dirty="0"/>
              <a:t>Procedures are written for specific instruments and follow the manufactures' written calibration procedure. </a:t>
            </a:r>
          </a:p>
          <a:p>
            <a:pPr defTabSz="947530">
              <a:defRPr/>
            </a:pPr>
            <a:r>
              <a:rPr lang="en-US" dirty="0"/>
              <a:t>Procedures sometimes call other procedures which are called sub-procedures. </a:t>
            </a:r>
          </a:p>
          <a:p>
            <a:pPr defTabSz="947530">
              <a:defRPr/>
            </a:pPr>
            <a:r>
              <a:rPr lang="en-US" dirty="0"/>
              <a:t>Procedures are flexible and can display graphic images and may use external text and data files. </a:t>
            </a:r>
          </a:p>
          <a:p>
            <a:pPr defTabSz="947530">
              <a:defRPr/>
            </a:pPr>
            <a:endParaRPr lang="en-US" dirty="0"/>
          </a:p>
          <a:p>
            <a:r>
              <a:rPr lang="en-US" dirty="0"/>
              <a:t>The Procedures are used by the MET/CAL Runtime program. The Runtime program executes the procedure, determines if the calibration has passed or failed. Calibration information is saved in the MET/CAL database for later use. Reports containing the calibration data can be viewed or printed.</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22</a:t>
            </a:fld>
            <a:endParaRPr lang="en-US"/>
          </a:p>
        </p:txBody>
      </p:sp>
    </p:spTree>
    <p:extLst>
      <p:ext uri="{BB962C8B-B14F-4D97-AF65-F5344CB8AC3E}">
        <p14:creationId xmlns:p14="http://schemas.microsoft.com/office/powerpoint/2010/main" val="2225506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Projects bundle together all of the procedures, sub-procedures, images, external files, and other files used in a calibration procedure into a single file, called a Procedure Executable that can be run by the MET/CAL Runtime program. </a:t>
            </a:r>
          </a:p>
          <a:p>
            <a:endParaRPr lang="en-US" dirty="0"/>
          </a:p>
          <a:p>
            <a:pPr defTabSz="947530">
              <a:defRPr/>
            </a:pPr>
            <a:r>
              <a:rPr lang="en-US" dirty="0"/>
              <a:t>The project keeps all of the project's building blocks together within the project. This is a departure from previous versions of MET/CAL which did not manage the files that a procedure depended on to run successfully. Without a project, it is up to the procedure author to ensure that all dependent files are located in the folders specified by the metcal.ini file.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23</a:t>
            </a:fld>
            <a:endParaRPr lang="en-US"/>
          </a:p>
        </p:txBody>
      </p:sp>
    </p:spTree>
    <p:extLst>
      <p:ext uri="{BB962C8B-B14F-4D97-AF65-F5344CB8AC3E}">
        <p14:creationId xmlns:p14="http://schemas.microsoft.com/office/powerpoint/2010/main" val="278538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MET/CAL Projects are containers that procedure writers use to organize their procedures, sub-procedures, bit-map images and other dependent files. </a:t>
            </a:r>
          </a:p>
          <a:p>
            <a:endParaRPr lang="en-US" dirty="0"/>
          </a:p>
          <a:p>
            <a:r>
              <a:rPr lang="en-US" dirty="0"/>
              <a:t>The project contains all of the building blocks need for a procedure to successfully run. </a:t>
            </a:r>
          </a:p>
          <a:p>
            <a:endParaRPr lang="en-US" dirty="0"/>
          </a:p>
          <a:p>
            <a:r>
              <a:rPr lang="en-US" dirty="0"/>
              <a:t>Projects can be created manually, adding sub's and other building blocks one item at a time, or have the MET/CAL Editor build a project from an existing procedures or packages (PKM file). </a:t>
            </a:r>
          </a:p>
          <a:p>
            <a:r>
              <a:rPr lang="en-US" dirty="0"/>
              <a:t>Each project is limited to </a:t>
            </a:r>
            <a:r>
              <a:rPr lang="en-US" b="1" dirty="0"/>
              <a:t>one</a:t>
            </a:r>
            <a:r>
              <a:rPr lang="en-US" dirty="0"/>
              <a:t> main procedure. The main procedure file represents the entry point of all procedures in a project. When a Procedure Executable created from the project is selected in the Run Time, only Instrument lines in the main procedure are listed for selection. The other procedures in a project are accessed using CALL statements.</a:t>
            </a:r>
          </a:p>
          <a:p>
            <a:endParaRPr lang="en-US" dirty="0"/>
          </a:p>
          <a:p>
            <a:pPr defTabSz="947530">
              <a:defRPr/>
            </a:pPr>
            <a:r>
              <a:rPr lang="en-US" dirty="0"/>
              <a:t>To make a procedure a main, reference the properties of a procedure file to specify a procedure file as the main procedure. </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24</a:t>
            </a:fld>
            <a:endParaRPr lang="en-US"/>
          </a:p>
        </p:txBody>
      </p:sp>
    </p:spTree>
    <p:extLst>
      <p:ext uri="{BB962C8B-B14F-4D97-AF65-F5344CB8AC3E}">
        <p14:creationId xmlns:p14="http://schemas.microsoft.com/office/powerpoint/2010/main" val="1610788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common when procedures are written for families of instruments or classes of instruments. </a:t>
            </a:r>
          </a:p>
          <a:p>
            <a:endParaRPr lang="en-US" dirty="0"/>
          </a:p>
          <a:p>
            <a:r>
              <a:rPr lang="en-US" dirty="0"/>
              <a:t>While efficient, the lack of procedure management tools could allow a procedure writer to enhance a sub-procedure for one instrument and not being aware that the sub-procedure is shared by other procedures negatively affect the operation of a different procedure. </a:t>
            </a:r>
          </a:p>
          <a:p>
            <a:endParaRPr lang="en-US" dirty="0"/>
          </a:p>
          <a:p>
            <a:pPr defTabSz="947530">
              <a:defRPr/>
            </a:pPr>
            <a:r>
              <a:rPr lang="en-US" dirty="0"/>
              <a:t>In this example, sub-procedure 2 is used by two different procedures. Altering it to enhance procedure 1 could cause a problem in procedure 2 that may not be known until procedure 2 is actually used. If there is no record kept about the changes, debugging the problem may be difficult. The use of a procedure project and compiling procedure </a:t>
            </a:r>
            <a:r>
              <a:rPr lang="en-US" dirty="0" err="1"/>
              <a:t>executables</a:t>
            </a:r>
            <a:r>
              <a:rPr lang="en-US" dirty="0"/>
              <a:t> will avoid this issue. </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25</a:t>
            </a:fld>
            <a:endParaRPr lang="en-US"/>
          </a:p>
        </p:txBody>
      </p:sp>
    </p:spTree>
    <p:extLst>
      <p:ext uri="{BB962C8B-B14F-4D97-AF65-F5344CB8AC3E}">
        <p14:creationId xmlns:p14="http://schemas.microsoft.com/office/powerpoint/2010/main" val="3916246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project is opened in the MET/CAL Editor, all of the procedures, sub-procedures, images and other required files are brought into the editor. </a:t>
            </a:r>
          </a:p>
          <a:p>
            <a:endParaRPr lang="en-US" dirty="0"/>
          </a:p>
          <a:p>
            <a:r>
              <a:rPr lang="en-US" dirty="0"/>
              <a:t>In this example, the Tektronix TDS 3014B project has been opened. </a:t>
            </a:r>
          </a:p>
          <a:p>
            <a:endParaRPr lang="en-US" dirty="0"/>
          </a:p>
          <a:p>
            <a:r>
              <a:rPr lang="en-US" dirty="0"/>
              <a:t>The Solution Explorer shows that the main procedure and its 5 sub-procedures are available. </a:t>
            </a:r>
          </a:p>
          <a:p>
            <a:endParaRPr lang="en-US" dirty="0"/>
          </a:p>
          <a:p>
            <a:r>
              <a:rPr lang="en-US" dirty="0"/>
              <a:t>A procedure or sub-procedure can be opened for editing by clicking its name in the Solution Explorer. </a:t>
            </a:r>
          </a:p>
          <a:p>
            <a:endParaRPr lang="en-US" dirty="0"/>
          </a:p>
          <a:p>
            <a:r>
              <a:rPr lang="en-US" dirty="0"/>
              <a:t>When the project is saved, all of the project files are saved as a group. </a:t>
            </a:r>
          </a:p>
        </p:txBody>
      </p:sp>
      <p:sp>
        <p:nvSpPr>
          <p:cNvPr id="4" name="Slide Number Placeholder 3"/>
          <p:cNvSpPr>
            <a:spLocks noGrp="1"/>
          </p:cNvSpPr>
          <p:nvPr>
            <p:ph type="sldNum" sz="quarter" idx="10"/>
          </p:nvPr>
        </p:nvSpPr>
        <p:spPr/>
        <p:txBody>
          <a:bodyPr/>
          <a:lstStyle/>
          <a:p>
            <a:fld id="{4EF54907-2F3D-4F0D-AD48-F181EE4E8131}" type="slidenum">
              <a:rPr lang="en-US" smtClean="0"/>
              <a:t>26</a:t>
            </a:fld>
            <a:endParaRPr lang="en-US"/>
          </a:p>
        </p:txBody>
      </p:sp>
    </p:spTree>
    <p:extLst>
      <p:ext uri="{BB962C8B-B14F-4D97-AF65-F5344CB8AC3E}">
        <p14:creationId xmlns:p14="http://schemas.microsoft.com/office/powerpoint/2010/main" val="3154479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functionality closely resembles the behavior of 7.X versions of the MET/CAL Editor. </a:t>
            </a:r>
          </a:p>
          <a:p>
            <a:r>
              <a:rPr lang="en-US" dirty="0"/>
              <a:t>Files are individually edited and accessed. Procedures and other files used by a procedure must be published to the proper location. </a:t>
            </a:r>
          </a:p>
          <a:p>
            <a:endParaRPr lang="en-US" dirty="0"/>
          </a:p>
          <a:p>
            <a:pPr defTabSz="947530">
              <a:defRPr/>
            </a:pPr>
            <a:r>
              <a:rPr lang="en-US" dirty="0">
                <a:solidFill>
                  <a:prstClr val="black"/>
                </a:solidFill>
              </a:rPr>
              <a:t>For example, two procedures A and B are in the solution and procedure A calls procedure B. Debugging of procedure A requires that procedure B be published to the active compiled procedure directory. When debugging a new window with the published source of procedure B will display while procedure A executes. In this case 2 windows for procedure B will display. When the debug session ends, compiled procedure window for procedure B will close.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27</a:t>
            </a:fld>
            <a:endParaRPr lang="en-US"/>
          </a:p>
        </p:txBody>
      </p:sp>
    </p:spTree>
    <p:extLst>
      <p:ext uri="{BB962C8B-B14F-4D97-AF65-F5344CB8AC3E}">
        <p14:creationId xmlns:p14="http://schemas.microsoft.com/office/powerpoint/2010/main" val="2270355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A solution that contains 1 or more projects is a more typical use of a solution. </a:t>
            </a:r>
          </a:p>
          <a:p>
            <a:pPr defTabSz="947530">
              <a:defRPr/>
            </a:pPr>
            <a:r>
              <a:rPr lang="en-US" dirty="0"/>
              <a:t>There is no relationship requirements amongst the projects within a solution. </a:t>
            </a:r>
          </a:p>
          <a:p>
            <a:pPr defTabSz="947530">
              <a:defRPr/>
            </a:pPr>
            <a:r>
              <a:rPr lang="en-US" dirty="0"/>
              <a:t>An example grouping is that one project is used for an adjustment procedure of an instrument and another project is used for the validation procedure of the same instrument. </a:t>
            </a:r>
          </a:p>
          <a:p>
            <a:pPr defTabSz="947530">
              <a:defRPr/>
            </a:pPr>
            <a:r>
              <a:rPr lang="en-US" dirty="0"/>
              <a:t>In this scenario the two projects may share many of the same files so that editing the two projects at the same time is convenient. Although the two projects may share many of the same files, each project must still have it's own reference to its required files. A project can belong to more than one solution.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28</a:t>
            </a:fld>
            <a:endParaRPr lang="en-US"/>
          </a:p>
        </p:txBody>
      </p:sp>
    </p:spTree>
    <p:extLst>
      <p:ext uri="{BB962C8B-B14F-4D97-AF65-F5344CB8AC3E}">
        <p14:creationId xmlns:p14="http://schemas.microsoft.com/office/powerpoint/2010/main" val="2414890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Projects have properties. </a:t>
            </a:r>
          </a:p>
          <a:p>
            <a:r>
              <a:rPr lang="en-US" dirty="0"/>
              <a:t>When a project or a file in a project is selected in the Solution Explorer, the Project menu will contain a Properties item.  </a:t>
            </a:r>
          </a:p>
          <a:p>
            <a:r>
              <a:rPr lang="en-US" dirty="0"/>
              <a:t>The menu is named based on the active project selected in the solution explorer.  The project properties are provided to associate information with all files in the project.  Some of the information provided on the Properties dialog is presented in the MET/CAL Run Time when Calibrate, Run Procedure Executable menu choice is selected.  Take this into consideration when changing the properties for a project. </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29</a:t>
            </a:fld>
            <a:endParaRPr lang="en-US"/>
          </a:p>
        </p:txBody>
      </p:sp>
    </p:spTree>
    <p:extLst>
      <p:ext uri="{BB962C8B-B14F-4D97-AF65-F5344CB8AC3E}">
        <p14:creationId xmlns:p14="http://schemas.microsoft.com/office/powerpoint/2010/main" val="3378004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MET/CAL 8.0 also introduces the concept of Building and Publishing procedures. </a:t>
            </a:r>
          </a:p>
          <a:p>
            <a:pPr defTabSz="947530">
              <a:defRPr/>
            </a:pPr>
            <a:r>
              <a:rPr lang="en-US" dirty="0"/>
              <a:t>These operations are now an integral part of procedure development and execution</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32</a:t>
            </a:fld>
            <a:endParaRPr lang="en-US"/>
          </a:p>
        </p:txBody>
      </p:sp>
    </p:spTree>
    <p:extLst>
      <p:ext uri="{BB962C8B-B14F-4D97-AF65-F5344CB8AC3E}">
        <p14:creationId xmlns:p14="http://schemas.microsoft.com/office/powerpoint/2010/main" val="3858693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Publishing the procedure adds it to the current or user selected compiled procedure directory.  </a:t>
            </a:r>
          </a:p>
          <a:p>
            <a:r>
              <a:rPr lang="en-US" dirty="0"/>
              <a:t>A publish operation is required to allow the Run Time to execute the procedure.  </a:t>
            </a:r>
          </a:p>
          <a:p>
            <a:r>
              <a:rPr lang="en-US" dirty="0"/>
              <a:t>Select one or more procedures in the Solution Explorer prior to using the Build, Publish Procedure(s) option to publish more than one procedure at a time</a:t>
            </a:r>
          </a:p>
        </p:txBody>
      </p:sp>
      <p:sp>
        <p:nvSpPr>
          <p:cNvPr id="4" name="Slide Number Placeholder 3"/>
          <p:cNvSpPr>
            <a:spLocks noGrp="1"/>
          </p:cNvSpPr>
          <p:nvPr>
            <p:ph type="sldNum" sz="quarter" idx="10"/>
          </p:nvPr>
        </p:nvSpPr>
        <p:spPr/>
        <p:txBody>
          <a:bodyPr/>
          <a:lstStyle/>
          <a:p>
            <a:fld id="{4EF54907-2F3D-4F0D-AD48-F181EE4E8131}" type="slidenum">
              <a:rPr lang="en-US" smtClean="0"/>
              <a:t>33</a:t>
            </a:fld>
            <a:endParaRPr lang="en-US"/>
          </a:p>
        </p:txBody>
      </p:sp>
    </p:spTree>
    <p:extLst>
      <p:ext uri="{BB962C8B-B14F-4D97-AF65-F5344CB8AC3E}">
        <p14:creationId xmlns:p14="http://schemas.microsoft.com/office/powerpoint/2010/main" val="2333334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to create a procedure without a project</a:t>
            </a:r>
          </a:p>
        </p:txBody>
      </p:sp>
      <p:sp>
        <p:nvSpPr>
          <p:cNvPr id="4" name="Slide Number Placeholder 3"/>
          <p:cNvSpPr>
            <a:spLocks noGrp="1"/>
          </p:cNvSpPr>
          <p:nvPr>
            <p:ph type="sldNum" sz="quarter" idx="10"/>
          </p:nvPr>
        </p:nvSpPr>
        <p:spPr/>
        <p:txBody>
          <a:bodyPr/>
          <a:lstStyle/>
          <a:p>
            <a:fld id="{4EF54907-2F3D-4F0D-AD48-F181EE4E8131}" type="slidenum">
              <a:rPr lang="en-US" smtClean="0"/>
              <a:t>34</a:t>
            </a:fld>
            <a:endParaRPr lang="en-US"/>
          </a:p>
        </p:txBody>
      </p:sp>
    </p:spTree>
    <p:extLst>
      <p:ext uri="{BB962C8B-B14F-4D97-AF65-F5344CB8AC3E}">
        <p14:creationId xmlns:p14="http://schemas.microsoft.com/office/powerpoint/2010/main" val="1292373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Procedure projects require a build operation prior to debugging or publishing the project. </a:t>
            </a:r>
          </a:p>
          <a:p>
            <a:pPr defTabSz="947530">
              <a:defRPr/>
            </a:pPr>
            <a:r>
              <a:rPr lang="en-US" dirty="0"/>
              <a:t>The build operation is automatically triggered when Start Debugging is selected, the Build, Publish Package option is used or when any of the direct build options are selected in the Build menu.</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35</a:t>
            </a:fld>
            <a:endParaRPr lang="en-US"/>
          </a:p>
        </p:txBody>
      </p:sp>
    </p:spTree>
    <p:extLst>
      <p:ext uri="{BB962C8B-B14F-4D97-AF65-F5344CB8AC3E}">
        <p14:creationId xmlns:p14="http://schemas.microsoft.com/office/powerpoint/2010/main" val="4210133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endParaRPr lang="en-US" dirty="0"/>
          </a:p>
          <a:p>
            <a:r>
              <a:rPr lang="en-US" dirty="0"/>
              <a:t>Prior to publishing a PXE, ensure that all Project Properties are up to date.  Regardless of changes to the procedure project, the PXE will remain unchanged over time.  The properties in the PXE can be used to help to determine the state of the PXE when published and distinguish PXEs published from the same project at different times. </a:t>
            </a:r>
          </a:p>
          <a:p>
            <a:endParaRPr lang="en-US" dirty="0"/>
          </a:p>
          <a:p>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37</a:t>
            </a:fld>
            <a:endParaRPr lang="en-US"/>
          </a:p>
        </p:txBody>
      </p:sp>
    </p:spTree>
    <p:extLst>
      <p:ext uri="{BB962C8B-B14F-4D97-AF65-F5344CB8AC3E}">
        <p14:creationId xmlns:p14="http://schemas.microsoft.com/office/powerpoint/2010/main" val="3340149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1. Others users that share the procedure directory are immediately impacted by changes made.  For better or for worse.</a:t>
            </a:r>
          </a:p>
          <a:p>
            <a:endParaRPr lang="en-US" dirty="0"/>
          </a:p>
          <a:p>
            <a:pPr defTabSz="947530">
              <a:defRPr/>
            </a:pPr>
            <a:r>
              <a:rPr lang="en-US" dirty="0"/>
              <a:t>4. For example, it is may be difficult to determine the exact procedures used to calibrate an instrument 2 years ago.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41</a:t>
            </a:fld>
            <a:endParaRPr lang="en-US"/>
          </a:p>
        </p:txBody>
      </p:sp>
    </p:spTree>
    <p:extLst>
      <p:ext uri="{BB962C8B-B14F-4D97-AF65-F5344CB8AC3E}">
        <p14:creationId xmlns:p14="http://schemas.microsoft.com/office/powerpoint/2010/main" val="4030017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Eliminates reliance on external tools and applications.</a:t>
            </a:r>
          </a:p>
          <a:p>
            <a:endParaRPr lang="en-US" dirty="0"/>
          </a:p>
          <a:p>
            <a:r>
              <a:rPr lang="en-US" dirty="0"/>
              <a:t>Find/Replace operations have been greatly expanded:</a:t>
            </a:r>
          </a:p>
          <a:p>
            <a:endParaRPr lang="en-US" dirty="0"/>
          </a:p>
          <a:p>
            <a:r>
              <a:rPr lang="en-US" dirty="0"/>
              <a:t>Wildcards and regular expression matching are now supported.</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43</a:t>
            </a:fld>
            <a:endParaRPr lang="en-US"/>
          </a:p>
        </p:txBody>
      </p:sp>
    </p:spTree>
    <p:extLst>
      <p:ext uri="{BB962C8B-B14F-4D97-AF65-F5344CB8AC3E}">
        <p14:creationId xmlns:p14="http://schemas.microsoft.com/office/powerpoint/2010/main" val="2159525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Selecting a Procedure for additional details. </a:t>
            </a:r>
          </a:p>
        </p:txBody>
      </p:sp>
      <p:sp>
        <p:nvSpPr>
          <p:cNvPr id="4" name="Slide Number Placeholder 3"/>
          <p:cNvSpPr>
            <a:spLocks noGrp="1"/>
          </p:cNvSpPr>
          <p:nvPr>
            <p:ph type="sldNum" sz="quarter" idx="10"/>
          </p:nvPr>
        </p:nvSpPr>
        <p:spPr/>
        <p:txBody>
          <a:bodyPr/>
          <a:lstStyle/>
          <a:p>
            <a:fld id="{4EF54907-2F3D-4F0D-AD48-F181EE4E8131}" type="slidenum">
              <a:rPr lang="en-US" smtClean="0"/>
              <a:t>44</a:t>
            </a:fld>
            <a:endParaRPr lang="en-US"/>
          </a:p>
        </p:txBody>
      </p:sp>
    </p:spTree>
    <p:extLst>
      <p:ext uri="{BB962C8B-B14F-4D97-AF65-F5344CB8AC3E}">
        <p14:creationId xmlns:p14="http://schemas.microsoft.com/office/powerpoint/2010/main" val="688902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In all cases the import process does not alter the original files.  </a:t>
            </a:r>
          </a:p>
          <a:p>
            <a:pPr defTabSz="947530">
              <a:defRPr/>
            </a:pPr>
            <a:r>
              <a:rPr lang="en-US" dirty="0"/>
              <a:t>After a project is created always use the Project, Properties  menu to customize the project  properties.  </a:t>
            </a:r>
          </a:p>
          <a:p>
            <a:pPr defTabSz="947530">
              <a:defRPr/>
            </a:pPr>
            <a:r>
              <a:rPr lang="en-US" dirty="0"/>
              <a:t>PXE files are the typical output of a procedure project.  </a:t>
            </a:r>
          </a:p>
          <a:p>
            <a:pPr defTabSz="947530">
              <a:defRPr/>
            </a:pPr>
            <a:r>
              <a:rPr lang="en-US" dirty="0"/>
              <a:t>The project properties are visible to users in the MET/CAL Run Time when the PXE is selected.   </a:t>
            </a:r>
          </a:p>
          <a:p>
            <a:endParaRPr lang="en-US" dirty="0"/>
          </a:p>
          <a:p>
            <a:r>
              <a:rPr lang="en-US" dirty="0"/>
              <a:t>Notes for 2 and 3</a:t>
            </a:r>
          </a:p>
          <a:p>
            <a:pPr defTabSz="947530">
              <a:defRPr/>
            </a:pPr>
            <a:r>
              <a:rPr lang="en-US" dirty="0"/>
              <a:t>Images and programs referenced as variables are not imported automatically.  By default procedures are converted to *.mc files and copied to the  procedure project directory.  Files that could not be located display with a caution symbol in the solution explorer.     </a:t>
            </a:r>
          </a:p>
          <a:p>
            <a:endParaRPr lang="en-US" dirty="0"/>
          </a:p>
          <a:p>
            <a:pPr defTabSz="947530">
              <a:defRPr/>
            </a:pPr>
            <a:r>
              <a:rPr lang="en-US" dirty="0"/>
              <a:t>.  Images and programs referenced as variables are not imported automatically.  By default procedures are converted to *.mc files and copied to the  procedure project directory.  Images and programs can be copied to the current metcal.ini file defined path or copied to the current project directory.  A prompt is provided during the import process to determine where the files will be imported. Files that could not be located display with a caution symbol in the solution explorer.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45</a:t>
            </a:fld>
            <a:endParaRPr lang="en-US"/>
          </a:p>
        </p:txBody>
      </p:sp>
    </p:spTree>
    <p:extLst>
      <p:ext uri="{BB962C8B-B14F-4D97-AF65-F5344CB8AC3E}">
        <p14:creationId xmlns:p14="http://schemas.microsoft.com/office/powerpoint/2010/main" val="41532856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debugging other windows can be viewed, however editing a procedure is not allowed. </a:t>
            </a:r>
          </a:p>
        </p:txBody>
      </p:sp>
      <p:sp>
        <p:nvSpPr>
          <p:cNvPr id="4" name="Slide Number Placeholder 3"/>
          <p:cNvSpPr>
            <a:spLocks noGrp="1"/>
          </p:cNvSpPr>
          <p:nvPr>
            <p:ph type="sldNum" sz="quarter" idx="10"/>
          </p:nvPr>
        </p:nvSpPr>
        <p:spPr/>
        <p:txBody>
          <a:bodyPr/>
          <a:lstStyle/>
          <a:p>
            <a:fld id="{4EF54907-2F3D-4F0D-AD48-F181EE4E8131}" type="slidenum">
              <a:rPr lang="en-US" smtClean="0"/>
              <a:t>46</a:t>
            </a:fld>
            <a:endParaRPr lang="en-US"/>
          </a:p>
        </p:txBody>
      </p:sp>
    </p:spTree>
    <p:extLst>
      <p:ext uri="{BB962C8B-B14F-4D97-AF65-F5344CB8AC3E}">
        <p14:creationId xmlns:p14="http://schemas.microsoft.com/office/powerpoint/2010/main" val="948946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procedure source file and will contain the procedure in text form. </a:t>
            </a:r>
          </a:p>
          <a:p>
            <a:endParaRPr lang="en-US" dirty="0"/>
          </a:p>
          <a:p>
            <a:r>
              <a:rPr lang="en-US" dirty="0"/>
              <a:t>Use the File, Save As option to rename the procedure if desired. </a:t>
            </a:r>
          </a:p>
          <a:p>
            <a:endParaRPr lang="en-US" dirty="0"/>
          </a:p>
          <a:p>
            <a:r>
              <a:rPr lang="en-US" dirty="0"/>
              <a:t>Creating a procedure in this fashion is equivalent to creating procedures in versions of MET/CAL prior to 8.0. </a:t>
            </a:r>
          </a:p>
          <a:p>
            <a:endParaRPr lang="en-US" dirty="0"/>
          </a:p>
          <a:p>
            <a:r>
              <a:rPr lang="en-US" dirty="0"/>
              <a:t>The procedure is added to the Miscellaneous Files node and is not part of a project. </a:t>
            </a:r>
          </a:p>
          <a:p>
            <a:r>
              <a:rPr lang="en-US" dirty="0"/>
              <a:t>When the procedure edits are complete use the Build, Publish Procedure menu option to make the completed procedure available to MET/CAL for use in a test. </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52</a:t>
            </a:fld>
            <a:endParaRPr lang="en-US"/>
          </a:p>
        </p:txBody>
      </p:sp>
    </p:spTree>
    <p:extLst>
      <p:ext uri="{BB962C8B-B14F-4D97-AF65-F5344CB8AC3E}">
        <p14:creationId xmlns:p14="http://schemas.microsoft.com/office/powerpoint/2010/main" val="3144495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procedure is opened it is converted into a *.mc file.  </a:t>
            </a:r>
          </a:p>
          <a:p>
            <a:r>
              <a:rPr lang="en-US" dirty="0"/>
              <a:t>All edits to the procedure are made to the *.mc file.  </a:t>
            </a:r>
          </a:p>
          <a:p>
            <a:r>
              <a:rPr lang="en-US" dirty="0"/>
              <a:t>The compiled procedure in the procedure directory is updated only when the *.mc file is published using the Build, Publish Procedure(s) menu option.  </a:t>
            </a:r>
          </a:p>
          <a:p>
            <a:r>
              <a:rPr lang="en-US" dirty="0"/>
              <a:t>Procedures that already exist as *.mc files can be selected using the File, Open File menu choice.  </a:t>
            </a:r>
          </a:p>
          <a:p>
            <a:r>
              <a:rPr lang="en-US" dirty="0"/>
              <a:t>The File, Recent Files menu is also a useful shortcut to accessing procedures that have been recently used. </a:t>
            </a:r>
          </a:p>
          <a:p>
            <a:endParaRPr lang="en-US" dirty="0"/>
          </a:p>
          <a:p>
            <a:pPr defTabSz="947530">
              <a:defRPr/>
            </a:pPr>
            <a:r>
              <a:rPr lang="en-US" dirty="0"/>
              <a:t>Opening a procedure from the procedure directory when a *.mc version of the procedure already exists will generate a warning giving the user the option to open the existing *.mc version of the file or to open the procedure directory version of the file and overwrite the existing *.mc file. If the *.mc file has previously been published, the date and times of the files will be similar and the contents of the files will be the same. </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54</a:t>
            </a:fld>
            <a:endParaRPr lang="en-US"/>
          </a:p>
        </p:txBody>
      </p:sp>
    </p:spTree>
    <p:extLst>
      <p:ext uri="{BB962C8B-B14F-4D97-AF65-F5344CB8AC3E}">
        <p14:creationId xmlns:p14="http://schemas.microsoft.com/office/powerpoint/2010/main" val="568011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pdf printer</a:t>
            </a:r>
            <a:r>
              <a:rPr lang="en-US" baseline="0" dirty="0"/>
              <a:t> driver is not included with the software package</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59</a:t>
            </a:fld>
            <a:endParaRPr lang="en-US"/>
          </a:p>
        </p:txBody>
      </p:sp>
    </p:spTree>
    <p:extLst>
      <p:ext uri="{BB962C8B-B14F-4D97-AF65-F5344CB8AC3E}">
        <p14:creationId xmlns:p14="http://schemas.microsoft.com/office/powerpoint/2010/main" val="3278644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Hiding procedures makes them invisible to the MET/CAL Run Time.  </a:t>
            </a:r>
          </a:p>
          <a:p>
            <a:r>
              <a:rPr lang="en-US" dirty="0"/>
              <a:t>It is common to hide sub procedures or procedures under development.</a:t>
            </a:r>
          </a:p>
          <a:p>
            <a:endParaRPr lang="en-US" dirty="0"/>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60</a:t>
            </a:fld>
            <a:endParaRPr lang="en-US"/>
          </a:p>
        </p:txBody>
      </p:sp>
    </p:spTree>
    <p:extLst>
      <p:ext uri="{BB962C8B-B14F-4D97-AF65-F5344CB8AC3E}">
        <p14:creationId xmlns:p14="http://schemas.microsoft.com/office/powerpoint/2010/main" val="3545086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File, Delete Procedures option in the Procedure Editor is provided to remove compiled procedures from the active procedure directory.  </a:t>
            </a:r>
          </a:p>
          <a:p>
            <a:endParaRPr lang="en-US" dirty="0"/>
          </a:p>
          <a:p>
            <a:r>
              <a:rPr lang="en-US" dirty="0"/>
              <a:t>Procedures deleted in this way are also removed from the hard disc so ensure that the proper procedure is selected when this option is used.  </a:t>
            </a:r>
          </a:p>
          <a:p>
            <a:endParaRPr lang="en-US" dirty="0"/>
          </a:p>
          <a:p>
            <a:r>
              <a:rPr lang="en-US" dirty="0"/>
              <a:t>The Procedure Selector is provided to select procedures to delete.  </a:t>
            </a:r>
          </a:p>
          <a:p>
            <a:r>
              <a:rPr lang="en-US" dirty="0"/>
              <a:t>Select one or more procedures and press select to remove them from the procedure directory.  A second confirmation message is presented before the procedures are removed.  After the files are deleted they cannot be restored</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61</a:t>
            </a:fld>
            <a:endParaRPr lang="en-US"/>
          </a:p>
        </p:txBody>
      </p:sp>
    </p:spTree>
    <p:extLst>
      <p:ext uri="{BB962C8B-B14F-4D97-AF65-F5344CB8AC3E}">
        <p14:creationId xmlns:p14="http://schemas.microsoft.com/office/powerpoint/2010/main" val="3123663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demo of changing the default directory.</a:t>
            </a:r>
          </a:p>
        </p:txBody>
      </p:sp>
      <p:sp>
        <p:nvSpPr>
          <p:cNvPr id="4" name="Slide Number Placeholder 3"/>
          <p:cNvSpPr>
            <a:spLocks noGrp="1"/>
          </p:cNvSpPr>
          <p:nvPr>
            <p:ph type="sldNum" sz="quarter" idx="10"/>
          </p:nvPr>
        </p:nvSpPr>
        <p:spPr/>
        <p:txBody>
          <a:bodyPr/>
          <a:lstStyle/>
          <a:p>
            <a:fld id="{4EF54907-2F3D-4F0D-AD48-F181EE4E8131}" type="slidenum">
              <a:rPr lang="en-US" smtClean="0"/>
              <a:t>62</a:t>
            </a:fld>
            <a:endParaRPr lang="en-US"/>
          </a:p>
        </p:txBody>
      </p:sp>
    </p:spTree>
    <p:extLst>
      <p:ext uri="{BB962C8B-B14F-4D97-AF65-F5344CB8AC3E}">
        <p14:creationId xmlns:p14="http://schemas.microsoft.com/office/powerpoint/2010/main" val="30741080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runtime,</a:t>
            </a:r>
            <a:r>
              <a:rPr lang="en-US" baseline="0" dirty="0"/>
              <a:t> File – Change Default Directory… Or CTRL D</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63</a:t>
            </a:fld>
            <a:endParaRPr lang="en-US"/>
          </a:p>
        </p:txBody>
      </p:sp>
    </p:spTree>
    <p:extLst>
      <p:ext uri="{BB962C8B-B14F-4D97-AF65-F5344CB8AC3E}">
        <p14:creationId xmlns:p14="http://schemas.microsoft.com/office/powerpoint/2010/main" val="1961264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MetCal 8, </a:t>
            </a:r>
          </a:p>
        </p:txBody>
      </p:sp>
      <p:sp>
        <p:nvSpPr>
          <p:cNvPr id="4" name="Slide Number Placeholder 3"/>
          <p:cNvSpPr>
            <a:spLocks noGrp="1"/>
          </p:cNvSpPr>
          <p:nvPr>
            <p:ph type="sldNum" sz="quarter" idx="10"/>
          </p:nvPr>
        </p:nvSpPr>
        <p:spPr/>
        <p:txBody>
          <a:bodyPr/>
          <a:lstStyle/>
          <a:p>
            <a:fld id="{4EF54907-2F3D-4F0D-AD48-F181EE4E8131}" type="slidenum">
              <a:rPr lang="en-US" smtClean="0"/>
              <a:t>64</a:t>
            </a:fld>
            <a:endParaRPr lang="en-US"/>
          </a:p>
        </p:txBody>
      </p:sp>
    </p:spTree>
    <p:extLst>
      <p:ext uri="{BB962C8B-B14F-4D97-AF65-F5344CB8AC3E}">
        <p14:creationId xmlns:p14="http://schemas.microsoft.com/office/powerpoint/2010/main" val="25383157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If the T.U.R. is less than the “</a:t>
            </a:r>
            <a:r>
              <a:rPr lang="en-US" dirty="0" err="1"/>
              <a:t>tur_lim</a:t>
            </a:r>
            <a:r>
              <a:rPr lang="en-US" dirty="0"/>
              <a:t>” parameter specified in “metcal.ini,” a warning message is generated and presented in the Warning window. T.U.R. warnings are not considered errors, and so do not prevent a procedure from being executable. The procedure writer must verify that the new procedure is adequate, and that the standards used are satisfactory for the calibration to be performed.</a:t>
            </a:r>
          </a:p>
        </p:txBody>
      </p:sp>
      <p:sp>
        <p:nvSpPr>
          <p:cNvPr id="4" name="Slide Number Placeholder 3"/>
          <p:cNvSpPr>
            <a:spLocks noGrp="1"/>
          </p:cNvSpPr>
          <p:nvPr>
            <p:ph type="sldNum" sz="quarter" idx="10"/>
          </p:nvPr>
        </p:nvSpPr>
        <p:spPr/>
        <p:txBody>
          <a:bodyPr/>
          <a:lstStyle/>
          <a:p>
            <a:fld id="{4EF54907-2F3D-4F0D-AD48-F181EE4E8131}" type="slidenum">
              <a:rPr lang="en-US" smtClean="0"/>
              <a:t>65</a:t>
            </a:fld>
            <a:endParaRPr lang="en-US"/>
          </a:p>
        </p:txBody>
      </p:sp>
    </p:spTree>
    <p:extLst>
      <p:ext uri="{BB962C8B-B14F-4D97-AF65-F5344CB8AC3E}">
        <p14:creationId xmlns:p14="http://schemas.microsoft.com/office/powerpoint/2010/main" val="3284247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530">
              <a:defRPr/>
            </a:pPr>
            <a:r>
              <a:rPr lang="en-US" dirty="0"/>
              <a:t>The procedure does not have to be published to a PXE or the complied procedure directory to start debugging.  Use the features in the Debug Menu to begin debugging and control the debug process.  When you test run, you are not asked for pre- and post-calibration information, and no results are written to the database.</a:t>
            </a:r>
          </a:p>
          <a:p>
            <a:endParaRPr lang="en-US" dirty="0"/>
          </a:p>
          <a:p>
            <a:r>
              <a:rPr lang="en-US" dirty="0"/>
              <a:t>When working with procedures outside of a project, the there is no check for dependencies.  As long as the procedure compiles debugging will begin when Start Debugging is selected. </a:t>
            </a:r>
          </a:p>
          <a:p>
            <a:endParaRPr lang="en-US" dirty="0"/>
          </a:p>
          <a:p>
            <a:r>
              <a:rPr lang="en-US" dirty="0"/>
              <a:t>In early stages of procedure development it is common for some procedures in the project to not compile or to have </a:t>
            </a:r>
            <a:r>
              <a:rPr lang="en-US" dirty="0" err="1"/>
              <a:t>unreconciled</a:t>
            </a:r>
            <a:r>
              <a:rPr lang="en-US" dirty="0"/>
              <a:t> dependencies. </a:t>
            </a:r>
          </a:p>
        </p:txBody>
      </p:sp>
      <p:sp>
        <p:nvSpPr>
          <p:cNvPr id="4" name="Slide Number Placeholder 3"/>
          <p:cNvSpPr>
            <a:spLocks noGrp="1"/>
          </p:cNvSpPr>
          <p:nvPr>
            <p:ph type="sldNum" sz="quarter" idx="10"/>
          </p:nvPr>
        </p:nvSpPr>
        <p:spPr/>
        <p:txBody>
          <a:bodyPr/>
          <a:lstStyle/>
          <a:p>
            <a:fld id="{4EF54907-2F3D-4F0D-AD48-F181EE4E8131}" type="slidenum">
              <a:rPr lang="en-US" smtClean="0"/>
              <a:t>66</a:t>
            </a:fld>
            <a:endParaRPr lang="en-US"/>
          </a:p>
        </p:txBody>
      </p:sp>
    </p:spTree>
    <p:extLst>
      <p:ext uri="{BB962C8B-B14F-4D97-AF65-F5344CB8AC3E}">
        <p14:creationId xmlns:p14="http://schemas.microsoft.com/office/powerpoint/2010/main" val="33839548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operation does not reset global procedure data.  Use the option when edits are required while a procedure debug run is active.  Since edits are not allowed while debugging, the debug session must abort.  After the edits are made, place the cursor at the desired location and choose the Debug, Debug from Cursor option. </a:t>
            </a:r>
          </a:p>
          <a:p>
            <a:endParaRPr lang="en-US" dirty="0"/>
          </a:p>
          <a:p>
            <a:pPr defTabSz="947530">
              <a:defRPr/>
            </a:pPr>
            <a:r>
              <a:rPr lang="en-US" dirty="0"/>
              <a:t>For example, the ASK flags are typically defined close to the top of most procedures. You want to keep those settings even if you do not restart execution with the first line in the procedure. Remembering values provides the advantage of rerunning procedure segments with the test environment in the same condition each time. The first time you test run a procedure, start with those lines that assign values to those parameters.</a:t>
            </a:r>
          </a:p>
          <a:p>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68</a:t>
            </a:fld>
            <a:endParaRPr lang="en-US"/>
          </a:p>
        </p:txBody>
      </p:sp>
    </p:spTree>
    <p:extLst>
      <p:ext uri="{BB962C8B-B14F-4D97-AF65-F5344CB8AC3E}">
        <p14:creationId xmlns:p14="http://schemas.microsoft.com/office/powerpoint/2010/main" val="11858196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6882" indent="-236882">
              <a:buFont typeface="+mj-lt"/>
              <a:buAutoNum type="arabicPeriod"/>
            </a:pPr>
            <a:r>
              <a:rPr lang="en-US" dirty="0"/>
              <a:t>T</a:t>
            </a:r>
          </a:p>
          <a:p>
            <a:pPr marL="236882" indent="-236882">
              <a:buFont typeface="+mj-lt"/>
              <a:buAutoNum type="arabicPeriod"/>
            </a:pPr>
            <a:r>
              <a:rPr lang="en-US" dirty="0"/>
              <a:t>F</a:t>
            </a:r>
          </a:p>
          <a:p>
            <a:pPr marL="236882" indent="-236882">
              <a:buFont typeface="+mj-lt"/>
              <a:buAutoNum type="arabicPeriod"/>
            </a:pPr>
            <a:r>
              <a:rPr lang="en-US" dirty="0"/>
              <a:t>T</a:t>
            </a:r>
          </a:p>
          <a:p>
            <a:pPr marL="236882" indent="-236882">
              <a:buFont typeface="+mj-lt"/>
              <a:buAutoNum type="arabicPeriod"/>
            </a:pPr>
            <a:r>
              <a:rPr lang="en-US" dirty="0"/>
              <a:t>T</a:t>
            </a:r>
          </a:p>
          <a:p>
            <a:pPr marL="236882" indent="-236882">
              <a:buFont typeface="+mj-lt"/>
              <a:buAutoNum type="arabicPeriod"/>
            </a:pPr>
            <a:r>
              <a:rPr lang="en-US" dirty="0"/>
              <a:t>T</a:t>
            </a:r>
          </a:p>
          <a:p>
            <a:pPr marL="236882" indent="-236882">
              <a:buFont typeface="+mj-lt"/>
              <a:buAutoNum type="arabicPeriod"/>
            </a:pPr>
            <a:r>
              <a:rPr lang="en-US" dirty="0"/>
              <a:t>F</a:t>
            </a:r>
          </a:p>
          <a:p>
            <a:pPr marL="236882" indent="-236882">
              <a:buFont typeface="+mj-lt"/>
              <a:buAutoNum type="arabicPeriod"/>
            </a:pPr>
            <a:r>
              <a:rPr lang="en-US" dirty="0"/>
              <a:t>F</a:t>
            </a:r>
          </a:p>
          <a:p>
            <a:pPr marL="236882" indent="-236882">
              <a:buFont typeface="+mj-lt"/>
              <a:buAutoNum type="arabicPeriod"/>
            </a:pPr>
            <a:r>
              <a:rPr lang="en-US" dirty="0"/>
              <a:t>F</a:t>
            </a:r>
          </a:p>
          <a:p>
            <a:pPr marL="236882" indent="-236882">
              <a:buFont typeface="+mj-lt"/>
              <a:buAutoNum type="arabicPeriod"/>
            </a:pPr>
            <a:r>
              <a:rPr lang="en-US" dirty="0"/>
              <a:t>F</a:t>
            </a:r>
          </a:p>
          <a:p>
            <a:endParaRPr lang="en-US" dirty="0"/>
          </a:p>
          <a:p>
            <a:pPr marL="236882" indent="-236882">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69</a:t>
            </a:fld>
            <a:endParaRPr lang="en-US"/>
          </a:p>
        </p:txBody>
      </p:sp>
    </p:spTree>
    <p:extLst>
      <p:ext uri="{BB962C8B-B14F-4D97-AF65-F5344CB8AC3E}">
        <p14:creationId xmlns:p14="http://schemas.microsoft.com/office/powerpoint/2010/main" val="3734086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directory</a:t>
            </a:r>
            <a:r>
              <a:rPr lang="en-US" baseline="0" dirty="0"/>
              <a:t> it opens in </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70</a:t>
            </a:fld>
            <a:endParaRPr lang="en-US"/>
          </a:p>
        </p:txBody>
      </p:sp>
    </p:spTree>
    <p:extLst>
      <p:ext uri="{BB962C8B-B14F-4D97-AF65-F5344CB8AC3E}">
        <p14:creationId xmlns:p14="http://schemas.microsoft.com/office/powerpoint/2010/main" val="15348648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file types</a:t>
            </a:r>
            <a:r>
              <a:rPr lang="en-US" baseline="0" dirty="0"/>
              <a:t> at the bottom and the directory</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71</a:t>
            </a:fld>
            <a:endParaRPr lang="en-US"/>
          </a:p>
        </p:txBody>
      </p:sp>
    </p:spTree>
    <p:extLst>
      <p:ext uri="{BB962C8B-B14F-4D97-AF65-F5344CB8AC3E}">
        <p14:creationId xmlns:p14="http://schemas.microsoft.com/office/powerpoint/2010/main" val="15194795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procedure selector opens, not a windows file open window…</a:t>
            </a:r>
          </a:p>
          <a:p>
            <a:endParaRPr lang="en-US" dirty="0"/>
          </a:p>
          <a:p>
            <a:r>
              <a:rPr lang="en-US" dirty="0"/>
              <a:t>Use</a:t>
            </a:r>
            <a:r>
              <a:rPr lang="en-US" baseline="0" dirty="0"/>
              <a:t> this time to demonstrate how to use the filter options to pick out specific procedures</a:t>
            </a:r>
            <a:endParaRPr lang="en-US" dirty="0"/>
          </a:p>
        </p:txBody>
      </p:sp>
      <p:sp>
        <p:nvSpPr>
          <p:cNvPr id="4" name="Slide Number Placeholder 3"/>
          <p:cNvSpPr>
            <a:spLocks noGrp="1"/>
          </p:cNvSpPr>
          <p:nvPr>
            <p:ph type="sldNum" sz="quarter" idx="10"/>
          </p:nvPr>
        </p:nvSpPr>
        <p:spPr/>
        <p:txBody>
          <a:bodyPr/>
          <a:lstStyle/>
          <a:p>
            <a:fld id="{4EF54907-2F3D-4F0D-AD48-F181EE4E8131}" type="slidenum">
              <a:rPr lang="en-US" smtClean="0"/>
              <a:t>72</a:t>
            </a:fld>
            <a:endParaRPr lang="en-US"/>
          </a:p>
        </p:txBody>
      </p:sp>
    </p:spTree>
    <p:extLst>
      <p:ext uri="{BB962C8B-B14F-4D97-AF65-F5344CB8AC3E}">
        <p14:creationId xmlns:p14="http://schemas.microsoft.com/office/powerpoint/2010/main" val="816634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Slide Number Placeholder 10"/>
          <p:cNvSpPr>
            <a:spLocks noGrp="1"/>
          </p:cNvSpPr>
          <p:nvPr>
            <p:ph type="sldNum" sz="quarter" idx="10"/>
          </p:nvPr>
        </p:nvSpPr>
        <p:spPr>
          <a:xfrm>
            <a:off x="6553200" y="6356350"/>
            <a:ext cx="2286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000000"/>
                </a:solidFill>
                <a:ea typeface="Arial" pitchFamily="-106" charset="0"/>
                <a:cs typeface="Arial" pitchFamily="-106" charset="0"/>
              </a:defRPr>
            </a:lvl1pPr>
          </a:lstStyle>
          <a:p>
            <a:fld id="{CAD68064-C619-4179-8985-01839709F848}" type="slidenum">
              <a:rPr lang="en-US" smtClean="0"/>
              <a:t>‹#›</a:t>
            </a:fld>
            <a:endParaRPr lang="en-US"/>
          </a:p>
        </p:txBody>
      </p:sp>
      <p:sp>
        <p:nvSpPr>
          <p:cNvPr id="4" name="Footer Placeholder 9"/>
          <p:cNvSpPr>
            <a:spLocks noGrp="1"/>
          </p:cNvSpPr>
          <p:nvPr>
            <p:ph type="ftr" sz="quarter" idx="11"/>
          </p:nvPr>
        </p:nvSpPr>
        <p:spPr>
          <a:xfrm>
            <a:off x="457200" y="6356350"/>
            <a:ext cx="6096000" cy="365125"/>
          </a:xfrm>
        </p:spPr>
        <p:txBody>
          <a:bodyPr/>
          <a:lstStyle>
            <a:lvl1pPr algn="l">
              <a:defRPr sz="1200" smtClean="0">
                <a:solidFill>
                  <a:srgbClr val="000000"/>
                </a:solidFill>
                <a:latin typeface="Arial"/>
                <a:cs typeface="Arial"/>
              </a:defRPr>
            </a:lvl1pPr>
          </a:lstStyle>
          <a:p>
            <a:r>
              <a:rPr lang="en-US"/>
              <a:t>Fluke Confidential</a:t>
            </a:r>
          </a:p>
        </p:txBody>
      </p:sp>
      <p:pic>
        <p:nvPicPr>
          <p:cNvPr id="6" name="Picture 5" descr="FCal_1_5_123_NB_REV.png"/>
          <p:cNvPicPr>
            <a:picLocks noChangeAspect="1"/>
          </p:cNvPicPr>
          <p:nvPr/>
        </p:nvPicPr>
        <p:blipFill>
          <a:blip r:embed="rId3"/>
          <a:stretch>
            <a:fillRect/>
          </a:stretch>
        </p:blipFill>
        <p:spPr>
          <a:xfrm>
            <a:off x="7140575" y="280988"/>
            <a:ext cx="2003425" cy="812800"/>
          </a:xfrm>
          <a:prstGeom prst="rect">
            <a:avLst/>
          </a:prstGeom>
        </p:spPr>
      </p:pic>
    </p:spTree>
  </p:cSld>
  <p:clrMapOvr>
    <a:masterClrMapping/>
  </p:clrMapOvr>
  <p:transition spd="med">
    <p:cover/>
  </p:transition>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9"/>
          <p:cNvSpPr>
            <a:spLocks noGrp="1"/>
          </p:cNvSpPr>
          <p:nvPr>
            <p:ph type="ftr" sz="quarter" idx="10"/>
          </p:nvPr>
        </p:nvSpPr>
        <p:spPr/>
        <p:txBody>
          <a:bodyPr/>
          <a:lstStyle>
            <a:lvl1pPr algn="l">
              <a:defRPr sz="1000" smtClean="0">
                <a:solidFill>
                  <a:schemeClr val="tx1">
                    <a:lumMod val="50000"/>
                    <a:lumOff val="50000"/>
                  </a:schemeClr>
                </a:solidFill>
                <a:latin typeface="Arial"/>
                <a:cs typeface="Arial"/>
              </a:defRPr>
            </a:lvl1pPr>
          </a:lstStyle>
          <a:p>
            <a:r>
              <a:rPr lang="en-US" dirty="0"/>
              <a:t>Fluke Confidential</a:t>
            </a:r>
          </a:p>
        </p:txBody>
      </p:sp>
      <p:sp>
        <p:nvSpPr>
          <p:cNvPr id="5" name="Slide Number Placeholder 10"/>
          <p:cNvSpPr>
            <a:spLocks noGrp="1"/>
          </p:cNvSpPr>
          <p:nvPr>
            <p:ph type="sldNum" sz="quarter" idx="11"/>
          </p:nvPr>
        </p:nvSpPr>
        <p:spPr>
          <a:xfrm>
            <a:off x="6845300" y="6292850"/>
            <a:ext cx="18542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7F7F7F"/>
                </a:solidFill>
                <a:ea typeface="Arial" pitchFamily="-106" charset="0"/>
                <a:cs typeface="Arial" pitchFamily="-106" charset="0"/>
              </a:defRPr>
            </a:lvl1pPr>
          </a:lstStyle>
          <a:p>
            <a:fld id="{CAD68064-C619-4179-8985-01839709F848}" type="slidenum">
              <a:rPr lang="en-US" smtClean="0"/>
              <a:t>‹#›</a:t>
            </a:fld>
            <a:endParaRPr lang="en-US" dirty="0"/>
          </a:p>
        </p:txBody>
      </p:sp>
    </p:spTree>
  </p:cSld>
  <p:clrMapOvr>
    <a:masterClrMapping/>
  </p:clrMapOvr>
  <p:transition spd="med">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9900" y="1104900"/>
            <a:ext cx="3898900" cy="5029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13300" y="1104900"/>
            <a:ext cx="3886201" cy="5029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9"/>
          <p:cNvSpPr>
            <a:spLocks noGrp="1"/>
          </p:cNvSpPr>
          <p:nvPr>
            <p:ph type="ftr" sz="quarter" idx="10"/>
          </p:nvPr>
        </p:nvSpPr>
        <p:spPr/>
        <p:txBody>
          <a:bodyPr/>
          <a:lstStyle>
            <a:lvl1pPr algn="l">
              <a:defRPr sz="1000" smtClean="0">
                <a:solidFill>
                  <a:schemeClr val="tx1">
                    <a:lumMod val="50000"/>
                    <a:lumOff val="50000"/>
                  </a:schemeClr>
                </a:solidFill>
                <a:latin typeface="Arial"/>
                <a:cs typeface="Arial"/>
              </a:defRPr>
            </a:lvl1pPr>
          </a:lstStyle>
          <a:p>
            <a:r>
              <a:rPr lang="en-US"/>
              <a:t>Fluke Confidential</a:t>
            </a:r>
          </a:p>
        </p:txBody>
      </p:sp>
      <p:sp>
        <p:nvSpPr>
          <p:cNvPr id="6" name="Slide Number Placeholder 10"/>
          <p:cNvSpPr>
            <a:spLocks noGrp="1"/>
          </p:cNvSpPr>
          <p:nvPr>
            <p:ph type="sldNum" sz="quarter" idx="11"/>
          </p:nvPr>
        </p:nvSpPr>
        <p:spPr>
          <a:xfrm>
            <a:off x="6845300" y="6292850"/>
            <a:ext cx="18542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7F7F7F"/>
                </a:solidFill>
                <a:ea typeface="Arial" pitchFamily="-106" charset="0"/>
                <a:cs typeface="Arial" pitchFamily="-106" charset="0"/>
              </a:defRPr>
            </a:lvl1pPr>
          </a:lstStyle>
          <a:p>
            <a:fld id="{CAD68064-C619-4179-8985-01839709F848}" type="slidenum">
              <a:rPr lang="en-US" smtClean="0"/>
              <a:t>‹#›</a:t>
            </a:fld>
            <a:endParaRPr lang="en-US"/>
          </a:p>
        </p:txBody>
      </p:sp>
    </p:spTree>
  </p:cSld>
  <p:clrMapOvr>
    <a:masterClrMapping/>
  </p:clrMapOvr>
  <p:transition spd="med">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9"/>
          <p:cNvSpPr>
            <a:spLocks noGrp="1"/>
          </p:cNvSpPr>
          <p:nvPr>
            <p:ph type="ftr" sz="quarter" idx="10"/>
          </p:nvPr>
        </p:nvSpPr>
        <p:spPr>
          <a:xfrm>
            <a:off x="469900" y="6292850"/>
            <a:ext cx="6057900" cy="365125"/>
          </a:xfrm>
        </p:spPr>
        <p:txBody>
          <a:bodyPr/>
          <a:lstStyle>
            <a:lvl1pPr algn="l">
              <a:defRPr sz="1000" smtClean="0">
                <a:solidFill>
                  <a:schemeClr val="tx1">
                    <a:lumMod val="50000"/>
                    <a:lumOff val="50000"/>
                  </a:schemeClr>
                </a:solidFill>
                <a:latin typeface="Arial"/>
                <a:cs typeface="Arial"/>
              </a:defRPr>
            </a:lvl1pPr>
          </a:lstStyle>
          <a:p>
            <a:r>
              <a:rPr lang="en-US"/>
              <a:t>Fluke Confidential</a:t>
            </a:r>
          </a:p>
        </p:txBody>
      </p:sp>
      <p:sp>
        <p:nvSpPr>
          <p:cNvPr id="5" name="Slide Number Placeholder 10"/>
          <p:cNvSpPr>
            <a:spLocks noGrp="1"/>
          </p:cNvSpPr>
          <p:nvPr>
            <p:ph type="sldNum" sz="quarter" idx="11"/>
          </p:nvPr>
        </p:nvSpPr>
        <p:spPr>
          <a:xfrm>
            <a:off x="6845300" y="6292850"/>
            <a:ext cx="18542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7F7F7F"/>
                </a:solidFill>
                <a:ea typeface="Arial" pitchFamily="-106" charset="0"/>
                <a:cs typeface="Arial" pitchFamily="-106" charset="0"/>
              </a:defRPr>
            </a:lvl1pPr>
          </a:lstStyle>
          <a:p>
            <a:fld id="{CAD68064-C619-4179-8985-01839709F848}" type="slidenum">
              <a:rPr lang="en-US" smtClean="0"/>
              <a:t>‹#›</a:t>
            </a:fld>
            <a:endParaRPr lang="en-US"/>
          </a:p>
        </p:txBody>
      </p:sp>
    </p:spTree>
  </p:cSld>
  <p:clrMapOvr>
    <a:masterClrMapping/>
  </p:clrMapOvr>
  <p:transition spd="med">
    <p:cover/>
  </p:transition>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471639"/>
      </p:ext>
    </p:extLst>
  </p:cSld>
  <p:clrMapOvr>
    <a:masterClrMapping/>
  </p:clrMapOvr>
  <p:transition spd="med">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66800"/>
            <a:ext cx="90424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669270"/>
      </p:ext>
    </p:extLst>
  </p:cSld>
  <p:clrMapOvr>
    <a:masterClrMapping/>
  </p:clrMapOvr>
  <p:transition spd="med">
    <p:cove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0"/>
            <a:ext cx="9144000" cy="914400"/>
          </a:xfrm>
          <a:prstGeom prst="rect">
            <a:avLst/>
          </a:prstGeom>
          <a:gradFill>
            <a:gsLst>
              <a:gs pos="0">
                <a:schemeClr val="tx2">
                  <a:lumMod val="75000"/>
                </a:schemeClr>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27" name="Title Placeholder 1"/>
          <p:cNvSpPr>
            <a:spLocks noGrp="1"/>
          </p:cNvSpPr>
          <p:nvPr>
            <p:ph type="title"/>
          </p:nvPr>
        </p:nvSpPr>
        <p:spPr bwMode="auto">
          <a:xfrm>
            <a:off x="469900" y="336550"/>
            <a:ext cx="6731000" cy="528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69900" y="1117600"/>
            <a:ext cx="8229600" cy="492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9"/>
          <p:cNvSpPr>
            <a:spLocks noGrp="1"/>
          </p:cNvSpPr>
          <p:nvPr>
            <p:ph type="ftr" sz="quarter" idx="3"/>
          </p:nvPr>
        </p:nvSpPr>
        <p:spPr>
          <a:xfrm>
            <a:off x="469900" y="6292850"/>
            <a:ext cx="6057900" cy="365125"/>
          </a:xfrm>
          <a:prstGeom prst="rect">
            <a:avLst/>
          </a:prstGeom>
        </p:spPr>
        <p:txBody>
          <a:bodyPr vert="horz" lIns="91440" tIns="45720" rIns="91440" bIns="45720" rtlCol="0" anchor="ctr"/>
          <a:lstStyle>
            <a:lvl1pPr algn="l" fontAlgn="auto">
              <a:spcBef>
                <a:spcPts val="0"/>
              </a:spcBef>
              <a:spcAft>
                <a:spcPts val="0"/>
              </a:spcAft>
              <a:defRPr sz="1000" smtClean="0">
                <a:solidFill>
                  <a:schemeClr val="tx1">
                    <a:lumMod val="50000"/>
                    <a:lumOff val="50000"/>
                  </a:schemeClr>
                </a:solidFill>
                <a:latin typeface="Arial"/>
                <a:ea typeface="+mn-ea"/>
                <a:cs typeface="Arial"/>
              </a:defRPr>
            </a:lvl1pPr>
          </a:lstStyle>
          <a:p>
            <a:r>
              <a:rPr lang="en-US"/>
              <a:t>Fluke Confidential</a:t>
            </a:r>
          </a:p>
        </p:txBody>
      </p:sp>
      <p:pic>
        <p:nvPicPr>
          <p:cNvPr id="9" name="Picture 8" descr="FCAL_1_25_123_NB_REV.png"/>
          <p:cNvPicPr>
            <a:picLocks noChangeAspect="1"/>
          </p:cNvPicPr>
          <p:nvPr/>
        </p:nvPicPr>
        <p:blipFill>
          <a:blip r:embed="rId8"/>
          <a:stretch>
            <a:fillRect/>
          </a:stretch>
        </p:blipFill>
        <p:spPr>
          <a:xfrm>
            <a:off x="7467600" y="139700"/>
            <a:ext cx="1682750" cy="676276"/>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Lst>
  <p:transition spd="med">
    <p:cover/>
  </p:transition>
  <p:hf hdr="0"/>
  <p:txStyles>
    <p:titleStyle>
      <a:lvl1pPr algn="l" defTabSz="457200" rtl="0" eaLnBrk="1" fontAlgn="base" hangingPunct="1">
        <a:spcBef>
          <a:spcPct val="0"/>
        </a:spcBef>
        <a:spcAft>
          <a:spcPct val="0"/>
        </a:spcAft>
        <a:defRPr sz="3000" b="1" kern="1200">
          <a:solidFill>
            <a:schemeClr val="bg1"/>
          </a:solidFill>
          <a:latin typeface="Arial"/>
          <a:ea typeface="ＭＳ Ｐゴシック" pitchFamily="-106" charset="-128"/>
          <a:cs typeface="Arial"/>
        </a:defRPr>
      </a:lvl1pPr>
      <a:lvl2pPr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2pPr>
      <a:lvl3pPr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3pPr>
      <a:lvl4pPr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4pPr>
      <a:lvl5pPr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5pPr>
      <a:lvl6pPr marL="457200"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6pPr>
      <a:lvl7pPr marL="914400"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7pPr>
      <a:lvl8pPr marL="1371600"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8pPr>
      <a:lvl9pPr marL="1828800" algn="l" defTabSz="457200" rtl="0" eaLnBrk="1" fontAlgn="base" hangingPunct="1">
        <a:spcBef>
          <a:spcPct val="0"/>
        </a:spcBef>
        <a:spcAft>
          <a:spcPct val="0"/>
        </a:spcAft>
        <a:defRPr sz="3000" b="1">
          <a:solidFill>
            <a:schemeClr val="bg1"/>
          </a:solidFill>
          <a:latin typeface="Arial" pitchFamily="-106" charset="0"/>
          <a:ea typeface="ＭＳ Ｐゴシック" pitchFamily="-106" charset="-128"/>
        </a:defRPr>
      </a:lvl9pPr>
    </p:titleStyle>
    <p:bodyStyle>
      <a:lvl1pPr marL="228600" indent="-228600" algn="l" defTabSz="457200" rtl="0" eaLnBrk="1" fontAlgn="base" hangingPunct="1">
        <a:spcBef>
          <a:spcPct val="20000"/>
        </a:spcBef>
        <a:spcAft>
          <a:spcPct val="0"/>
        </a:spcAft>
        <a:buFont typeface="Arial" pitchFamily="-106" charset="0"/>
        <a:buChar char="•"/>
        <a:defRPr sz="2400" kern="1200">
          <a:solidFill>
            <a:schemeClr val="tx1"/>
          </a:solidFill>
          <a:latin typeface="Arial"/>
          <a:ea typeface="ＭＳ Ｐゴシック" pitchFamily="-106" charset="-128"/>
          <a:cs typeface="Arial"/>
        </a:defRPr>
      </a:lvl1pPr>
      <a:lvl2pPr marL="742950" indent="-285750" algn="l" defTabSz="457200" rtl="0" eaLnBrk="1" fontAlgn="base" hangingPunct="1">
        <a:spcBef>
          <a:spcPct val="20000"/>
        </a:spcBef>
        <a:spcAft>
          <a:spcPct val="0"/>
        </a:spcAft>
        <a:buFont typeface="Arial" pitchFamily="-106" charset="0"/>
        <a:buChar char="–"/>
        <a:defRPr sz="2000" kern="1200">
          <a:solidFill>
            <a:schemeClr val="tx1"/>
          </a:solidFill>
          <a:latin typeface="Arial"/>
          <a:ea typeface="ＭＳ Ｐゴシック" pitchFamily="-106" charset="-128"/>
          <a:cs typeface="Arial"/>
        </a:defRPr>
      </a:lvl2pPr>
      <a:lvl3pPr marL="1092200" indent="-177800" algn="l" defTabSz="457200" rtl="0" eaLnBrk="1" fontAlgn="base" hangingPunct="1">
        <a:spcBef>
          <a:spcPct val="20000"/>
        </a:spcBef>
        <a:spcAft>
          <a:spcPct val="0"/>
        </a:spcAft>
        <a:buFont typeface="Arial" pitchFamily="-106" charset="0"/>
        <a:buChar char="•"/>
        <a:defRPr kern="1200">
          <a:solidFill>
            <a:schemeClr val="tx1"/>
          </a:solidFill>
          <a:latin typeface="Arial"/>
          <a:ea typeface="ＭＳ Ｐゴシック" pitchFamily="-106" charset="-128"/>
          <a:cs typeface="Arial"/>
        </a:defRPr>
      </a:lvl3pPr>
      <a:lvl4pPr marL="1600200" indent="-228600" algn="l" defTabSz="457200" rtl="0" eaLnBrk="1" fontAlgn="base" hangingPunct="1">
        <a:spcBef>
          <a:spcPct val="20000"/>
        </a:spcBef>
        <a:spcAft>
          <a:spcPct val="0"/>
        </a:spcAft>
        <a:buFont typeface="Arial" pitchFamily="-106" charset="0"/>
        <a:buChar char="–"/>
        <a:defRPr sz="1600" kern="1200">
          <a:solidFill>
            <a:schemeClr val="tx1"/>
          </a:solidFill>
          <a:latin typeface="Arial"/>
          <a:ea typeface="ＭＳ Ｐゴシック" pitchFamily="-106" charset="-128"/>
          <a:cs typeface="Arial"/>
        </a:defRPr>
      </a:lvl4pPr>
      <a:lvl5pPr marL="2057400" indent="-228600" algn="l" defTabSz="457200" rtl="0" eaLnBrk="1" fontAlgn="base" hangingPunct="1">
        <a:spcBef>
          <a:spcPct val="20000"/>
        </a:spcBef>
        <a:spcAft>
          <a:spcPct val="0"/>
        </a:spcAft>
        <a:buFont typeface="Arial" pitchFamily="-106" charset="0"/>
        <a:buChar char="»"/>
        <a:defRPr sz="1600" kern="1200">
          <a:solidFill>
            <a:schemeClr val="tx1"/>
          </a:solidFill>
          <a:latin typeface="Arial"/>
          <a:ea typeface="ＭＳ Ｐゴシック" pitchFamily="-10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customXml" Target="../ink/ink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
            <a:ext cx="7467600" cy="1143000"/>
          </a:xfrm>
        </p:spPr>
        <p:txBody>
          <a:bodyPr/>
          <a:lstStyle/>
          <a:p>
            <a:r>
              <a:rPr lang="en-US" sz="3200" dirty="0"/>
              <a:t>Procedure Writing – MET/CAL</a:t>
            </a:r>
            <a:r>
              <a:rPr lang="en-US" sz="3200" baseline="30000" dirty="0"/>
              <a:t>©</a:t>
            </a:r>
            <a:r>
              <a:rPr lang="en-US" sz="3200" dirty="0"/>
              <a:t> Version 11.0</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33600"/>
            <a:ext cx="5136040" cy="36052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699690"/>
      </p:ext>
    </p:extLst>
  </p:cSld>
  <p:clrMapOvr>
    <a:masterClrMapping/>
  </p:clrMapOvr>
  <p:transition spd="med">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MET/CAL© 8 Main Editor Screen</a:t>
            </a:r>
          </a:p>
        </p:txBody>
      </p:sp>
      <p:pic>
        <p:nvPicPr>
          <p:cNvPr id="7" name="Picture 2"/>
          <p:cNvPicPr>
            <a:picLocks noChangeAspect="1" noChangeArrowheads="1"/>
          </p:cNvPicPr>
          <p:nvPr/>
        </p:nvPicPr>
        <p:blipFill>
          <a:blip r:embed="rId2" cstate="print"/>
          <a:srcRect/>
          <a:stretch>
            <a:fillRect/>
          </a:stretch>
        </p:blipFill>
        <p:spPr bwMode="auto">
          <a:xfrm>
            <a:off x="1066800" y="1032955"/>
            <a:ext cx="7156963" cy="5272087"/>
          </a:xfrm>
          <a:prstGeom prst="rect">
            <a:avLst/>
          </a:prstGeom>
          <a:noFill/>
          <a:ln w="9525">
            <a:noFill/>
            <a:miter lim="800000"/>
            <a:headEnd/>
            <a:tailEnd/>
          </a:ln>
        </p:spPr>
      </p:pic>
    </p:spTree>
    <p:extLst>
      <p:ext uri="{BB962C8B-B14F-4D97-AF65-F5344CB8AC3E}">
        <p14:creationId xmlns:p14="http://schemas.microsoft.com/office/powerpoint/2010/main" val="3481163052"/>
      </p:ext>
    </p:extLst>
  </p:cSld>
  <p:clrMapOvr>
    <a:masterClrMapping/>
  </p:clrMapOvr>
  <p:transition spd="med">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New MET/CAL© Paradigm!</a:t>
            </a:r>
          </a:p>
        </p:txBody>
      </p:sp>
      <p:sp>
        <p:nvSpPr>
          <p:cNvPr id="7" name="Content Placeholder 2"/>
          <p:cNvSpPr txBox="1">
            <a:spLocks/>
          </p:cNvSpPr>
          <p:nvPr/>
        </p:nvSpPr>
        <p:spPr bwMode="auto">
          <a:xfrm>
            <a:off x="1336480" y="1420368"/>
            <a:ext cx="2425700" cy="55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8600" indent="-228600" algn="l" defTabSz="457200" rtl="0" eaLnBrk="1" fontAlgn="base" hangingPunct="1">
              <a:spcBef>
                <a:spcPct val="20000"/>
              </a:spcBef>
              <a:spcAft>
                <a:spcPct val="0"/>
              </a:spcAft>
              <a:buFont typeface="Arial" pitchFamily="-106" charset="0"/>
              <a:buChar char="•"/>
              <a:defRPr sz="2400" kern="1200">
                <a:solidFill>
                  <a:schemeClr val="tx1"/>
                </a:solidFill>
                <a:latin typeface="Arial"/>
                <a:ea typeface="ＭＳ Ｐゴシック" pitchFamily="-106" charset="-128"/>
                <a:cs typeface="Arial"/>
              </a:defRPr>
            </a:lvl1pPr>
            <a:lvl2pPr marL="742950" indent="-285750" algn="l" defTabSz="457200" rtl="0" eaLnBrk="1" fontAlgn="base" hangingPunct="1">
              <a:spcBef>
                <a:spcPct val="20000"/>
              </a:spcBef>
              <a:spcAft>
                <a:spcPct val="0"/>
              </a:spcAft>
              <a:buFont typeface="Arial" pitchFamily="-106" charset="0"/>
              <a:buChar char="–"/>
              <a:defRPr sz="2000" kern="1200">
                <a:solidFill>
                  <a:schemeClr val="tx1"/>
                </a:solidFill>
                <a:latin typeface="Arial"/>
                <a:ea typeface="ＭＳ Ｐゴシック" pitchFamily="-106" charset="-128"/>
                <a:cs typeface="Arial"/>
              </a:defRPr>
            </a:lvl2pPr>
            <a:lvl3pPr marL="1092200" indent="-177800" algn="l" defTabSz="457200" rtl="0" eaLnBrk="1" fontAlgn="base" hangingPunct="1">
              <a:spcBef>
                <a:spcPct val="20000"/>
              </a:spcBef>
              <a:spcAft>
                <a:spcPct val="0"/>
              </a:spcAft>
              <a:buFont typeface="Arial" pitchFamily="-106" charset="0"/>
              <a:buChar char="•"/>
              <a:defRPr kern="1200">
                <a:solidFill>
                  <a:schemeClr val="tx1"/>
                </a:solidFill>
                <a:latin typeface="Arial"/>
                <a:ea typeface="ＭＳ Ｐゴシック" pitchFamily="-106" charset="-128"/>
                <a:cs typeface="Arial"/>
              </a:defRPr>
            </a:lvl3pPr>
            <a:lvl4pPr marL="1600200" indent="-228600" algn="l" defTabSz="457200" rtl="0" eaLnBrk="1" fontAlgn="base" hangingPunct="1">
              <a:spcBef>
                <a:spcPct val="20000"/>
              </a:spcBef>
              <a:spcAft>
                <a:spcPct val="0"/>
              </a:spcAft>
              <a:buFont typeface="Arial" pitchFamily="-106" charset="0"/>
              <a:buChar char="–"/>
              <a:defRPr sz="1600" kern="1200">
                <a:solidFill>
                  <a:schemeClr val="tx1"/>
                </a:solidFill>
                <a:latin typeface="Arial"/>
                <a:ea typeface="ＭＳ Ｐゴシック" pitchFamily="-106" charset="-128"/>
                <a:cs typeface="Arial"/>
              </a:defRPr>
            </a:lvl4pPr>
            <a:lvl5pPr marL="2057400" indent="-228600" algn="l" defTabSz="457200" rtl="0" eaLnBrk="1" fontAlgn="base" hangingPunct="1">
              <a:spcBef>
                <a:spcPct val="20000"/>
              </a:spcBef>
              <a:spcAft>
                <a:spcPct val="0"/>
              </a:spcAft>
              <a:buFont typeface="Arial" pitchFamily="-106" charset="0"/>
              <a:buChar char="»"/>
              <a:defRPr sz="1600" kern="1200">
                <a:solidFill>
                  <a:schemeClr val="tx1"/>
                </a:solidFill>
                <a:latin typeface="Arial"/>
                <a:ea typeface="ＭＳ Ｐゴシック" pitchFamily="-10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Tx/>
              <a:buSzTx/>
              <a:buNone/>
              <a:tabLst/>
              <a:defRPr/>
            </a:pPr>
            <a:r>
              <a:rPr kumimoji="0" lang="en-US" sz="2400" b="0" i="0" u="none" strike="noStrike" kern="1200" cap="none" spc="0" normalizeH="0" baseline="0" noProof="0" dirty="0">
                <a:ln>
                  <a:noFill/>
                </a:ln>
                <a:solidFill>
                  <a:sysClr val="windowText" lastClr="000000"/>
                </a:solidFill>
                <a:effectLst/>
                <a:uLnTx/>
                <a:uFillTx/>
                <a:latin typeface="Arial"/>
                <a:ea typeface="ＭＳ Ｐゴシック" pitchFamily="-106" charset="-128"/>
                <a:cs typeface="Arial"/>
              </a:rPr>
              <a:t>Solution - </a:t>
            </a:r>
          </a:p>
        </p:txBody>
      </p:sp>
      <p:pic>
        <p:nvPicPr>
          <p:cNvPr id="8" name="Picture 6" descr="C:\Users\krista\AppData\Local\Microsoft\Windows\Temporary Internet Files\Content.IE5\URUGUK5O\MP90017487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780" y="1369568"/>
            <a:ext cx="43434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C:\Users\krista\AppData\Local\Microsoft\Windows\Temporary Internet Files\Content.IE5\4TWAUFWI\MP90030576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3670002"/>
            <a:ext cx="2209800" cy="21177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175628" y="3884168"/>
            <a:ext cx="2362200" cy="461665"/>
          </a:xfrm>
          <a:prstGeom prst="rect">
            <a:avLst/>
          </a:prstGeom>
          <a:noFill/>
        </p:spPr>
        <p:txBody>
          <a:bodyPr wrap="square" rtlCol="0">
            <a:spAutoFit/>
          </a:bodyPr>
          <a:lstStyle/>
          <a:p>
            <a:r>
              <a:rPr lang="en-US" sz="2400" dirty="0">
                <a:latin typeface="Arial" pitchFamily="34" charset="0"/>
                <a:cs typeface="Arial" pitchFamily="34" charset="0"/>
              </a:rPr>
              <a:t>Project - </a:t>
            </a:r>
          </a:p>
        </p:txBody>
      </p:sp>
      <p:sp>
        <p:nvSpPr>
          <p:cNvPr id="11" name="Rectangle 10"/>
          <p:cNvSpPr/>
          <p:nvPr/>
        </p:nvSpPr>
        <p:spPr>
          <a:xfrm>
            <a:off x="5705280" y="4490687"/>
            <a:ext cx="3733800" cy="461665"/>
          </a:xfrm>
          <a:prstGeom prst="rect">
            <a:avLst/>
          </a:prstGeom>
        </p:spPr>
        <p:txBody>
          <a:bodyPr wrap="square">
            <a:spAutoFit/>
          </a:bodyPr>
          <a:lstStyle/>
          <a:p>
            <a:r>
              <a:rPr lang="en-US" sz="2400" dirty="0">
                <a:latin typeface="Arial" pitchFamily="34" charset="0"/>
                <a:ea typeface="ＭＳ Ｐゴシック" pitchFamily="34" charset="-128"/>
                <a:cs typeface="Arial" pitchFamily="34" charset="0"/>
              </a:rPr>
              <a:t>pros, </a:t>
            </a:r>
            <a:r>
              <a:rPr lang="en-US" sz="2400" dirty="0" err="1">
                <a:latin typeface="Arial" pitchFamily="34" charset="0"/>
                <a:ea typeface="ＭＳ Ｐゴシック" pitchFamily="34" charset="-128"/>
                <a:cs typeface="Arial" pitchFamily="34" charset="0"/>
              </a:rPr>
              <a:t>pics</a:t>
            </a:r>
            <a:r>
              <a:rPr lang="en-US" sz="2400" dirty="0">
                <a:latin typeface="Arial" pitchFamily="34" charset="0"/>
                <a:ea typeface="ＭＳ Ｐゴシック" pitchFamily="34" charset="-128"/>
                <a:cs typeface="Arial" pitchFamily="34" charset="0"/>
              </a:rPr>
              <a:t>, exes, </a:t>
            </a:r>
            <a:r>
              <a:rPr lang="en-US" sz="2400" dirty="0" err="1">
                <a:latin typeface="Arial" pitchFamily="34" charset="0"/>
                <a:ea typeface="ＭＳ Ｐゴシック" pitchFamily="34" charset="-128"/>
                <a:cs typeface="Arial" pitchFamily="34" charset="0"/>
              </a:rPr>
              <a:t>etc</a:t>
            </a:r>
            <a:endParaRPr lang="en-US" sz="2400"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525108033"/>
      </p:ext>
    </p:extLst>
  </p:cSld>
  <p:clrMapOvr>
    <a:masterClrMapping/>
  </p:clrMapOvr>
  <p:transition spd="med">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0810"/>
            <a:ext cx="8559800" cy="467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1579420"/>
      </p:ext>
    </p:extLst>
  </p:cSld>
  <p:clrMapOvr>
    <a:masterClrMapping/>
  </p:clrMapOvr>
  <p:transition spd="med">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9" name="Content Placeholder 8"/>
          <p:cNvSpPr>
            <a:spLocks noGrp="1"/>
          </p:cNvSpPr>
          <p:nvPr>
            <p:ph idx="1"/>
          </p:nvPr>
        </p:nvSpPr>
        <p:spPr/>
        <p:txBody>
          <a:bodyPr/>
          <a:lstStyle/>
          <a:p>
            <a:pPr lvl="0"/>
            <a:r>
              <a:rPr lang="en-US"/>
              <a:t>More about Projects:</a:t>
            </a:r>
          </a:p>
          <a:p>
            <a:pPr lvl="1"/>
            <a:r>
              <a:rPr lang="en-US"/>
              <a:t>An important element in a project is its Property Page.  </a:t>
            </a:r>
          </a:p>
          <a:p>
            <a:pPr lvl="2"/>
            <a:r>
              <a:rPr lang="en-US"/>
              <a:t>A project definition is not complete without it.</a:t>
            </a:r>
          </a:p>
          <a:p>
            <a:pPr lvl="1"/>
            <a:r>
              <a:rPr lang="en-US"/>
              <a:t>The Property Page is where you tell Met/Cal what file type you want to publish (save as PXE or PKM). </a:t>
            </a:r>
          </a:p>
          <a:p>
            <a:pPr lvl="1"/>
            <a:r>
              <a:rPr lang="en-US"/>
              <a:t>It is also where you specify a file name,  package date, copyright, author, version, choose whether or not it has been validated and by whom and add comments.</a:t>
            </a:r>
          </a:p>
          <a:p>
            <a:endParaRPr lang="en-US" dirty="0"/>
          </a:p>
        </p:txBody>
      </p:sp>
    </p:spTree>
    <p:extLst>
      <p:ext uri="{BB962C8B-B14F-4D97-AF65-F5344CB8AC3E}">
        <p14:creationId xmlns:p14="http://schemas.microsoft.com/office/powerpoint/2010/main" val="3698842336"/>
      </p:ext>
    </p:extLst>
  </p:cSld>
  <p:clrMapOvr>
    <a:masterClrMapping/>
  </p:clrMapOvr>
  <p:transition spd="med">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11" name="Content Placeholder 10"/>
          <p:cNvSpPr>
            <a:spLocks noGrp="1"/>
          </p:cNvSpPr>
          <p:nvPr>
            <p:ph idx="1"/>
          </p:nvPr>
        </p:nvSpPr>
        <p:spPr/>
        <p:txBody>
          <a:bodyPr/>
          <a:lstStyle/>
          <a:p>
            <a:r>
              <a:rPr lang="en-US" dirty="0"/>
              <a:t>Definition: Publish</a:t>
            </a:r>
          </a:p>
          <a:p>
            <a:pPr lvl="1"/>
            <a:r>
              <a:rPr lang="en-US" dirty="0"/>
              <a:t>Publish  in the MET/CAL Editor environment, means to save a file in such a way that it can be run from MET/CAL Runtime.  </a:t>
            </a:r>
          </a:p>
          <a:p>
            <a:pPr lvl="1"/>
            <a:r>
              <a:rPr lang="en-US" dirty="0"/>
              <a:t>You can publish a single procedure.</a:t>
            </a:r>
          </a:p>
          <a:p>
            <a:pPr lvl="1"/>
            <a:r>
              <a:rPr lang="en-US" dirty="0"/>
              <a:t>You can publish multiple procedures</a:t>
            </a:r>
          </a:p>
          <a:p>
            <a:endParaRPr lang="en-US" dirty="0"/>
          </a:p>
          <a:p>
            <a:endParaRPr lang="en-US" dirty="0"/>
          </a:p>
          <a:p>
            <a:endParaRPr lang="en-US" dirty="0"/>
          </a:p>
          <a:p>
            <a:endParaRPr lang="en-US" dirty="0"/>
          </a:p>
        </p:txBody>
      </p:sp>
      <p:pic>
        <p:nvPicPr>
          <p:cNvPr id="21506" name="Picture 2" descr="D:\Users\wsibon\AppData\Local\Microsoft\Windows\Temporary Internet Files\Content.IE5\JOWLPGRC\MC90005965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4419600"/>
            <a:ext cx="966521" cy="1218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921772"/>
      </p:ext>
    </p:extLst>
  </p:cSld>
  <p:clrMapOvr>
    <a:masterClrMapping/>
  </p:clrMapOvr>
  <p:transition spd="med">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2" name="Content Placeholder 1"/>
          <p:cNvSpPr>
            <a:spLocks noGrp="1"/>
          </p:cNvSpPr>
          <p:nvPr>
            <p:ph idx="1"/>
          </p:nvPr>
        </p:nvSpPr>
        <p:spPr/>
        <p:txBody>
          <a:bodyPr/>
          <a:lstStyle/>
          <a:p>
            <a:r>
              <a:rPr lang="en-US" dirty="0"/>
              <a:t>File Types and more on Publishing</a:t>
            </a:r>
          </a:p>
          <a:p>
            <a:pPr lvl="1"/>
            <a:r>
              <a:rPr lang="en-US" dirty="0"/>
              <a:t>The editor can publish projects to PXE files</a:t>
            </a:r>
          </a:p>
          <a:p>
            <a:pPr lvl="2"/>
            <a:r>
              <a:rPr lang="en-US" dirty="0"/>
              <a:t>A PXE is a Procedure Executable</a:t>
            </a:r>
          </a:p>
          <a:p>
            <a:pPr lvl="3"/>
            <a:r>
              <a:rPr lang="en-US" dirty="0"/>
              <a:t>A PXE file cannot be changed unless you have the source Project file. </a:t>
            </a:r>
          </a:p>
          <a:p>
            <a:pPr lvl="1"/>
            <a:r>
              <a:rPr lang="en-US" dirty="0"/>
              <a:t>The editor can publish individual procedures.  </a:t>
            </a:r>
          </a:p>
          <a:p>
            <a:pPr lvl="2"/>
            <a:r>
              <a:rPr lang="en-US" dirty="0"/>
              <a:t>Any individual procedure will carry the extension type of .mc while being viewed in MET/CAL Editor.  </a:t>
            </a:r>
          </a:p>
          <a:p>
            <a:pPr lvl="2"/>
            <a:r>
              <a:rPr lang="en-US" dirty="0"/>
              <a:t>Regardless of whether it is part of a Project/Solution or not.</a:t>
            </a:r>
          </a:p>
          <a:p>
            <a:endParaRPr lang="en-US" dirty="0"/>
          </a:p>
        </p:txBody>
      </p:sp>
    </p:spTree>
    <p:extLst>
      <p:ext uri="{BB962C8B-B14F-4D97-AF65-F5344CB8AC3E}">
        <p14:creationId xmlns:p14="http://schemas.microsoft.com/office/powerpoint/2010/main" val="159661034"/>
      </p:ext>
    </p:extLst>
  </p:cSld>
  <p:clrMapOvr>
    <a:masterClrMapping/>
  </p:clrMapOvr>
  <p:transition spd="med">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11" name="Content Placeholder 10"/>
          <p:cNvSpPr>
            <a:spLocks noGrp="1"/>
          </p:cNvSpPr>
          <p:nvPr>
            <p:ph idx="1"/>
          </p:nvPr>
        </p:nvSpPr>
        <p:spPr/>
        <p:txBody>
          <a:bodyPr/>
          <a:lstStyle/>
          <a:p>
            <a:r>
              <a:rPr lang="en-US" dirty="0"/>
              <a:t>File Types and more on Publishing</a:t>
            </a:r>
          </a:p>
          <a:p>
            <a:pPr lvl="1"/>
            <a:r>
              <a:rPr lang="en-US" dirty="0"/>
              <a:t>Individual procedures can still be published to the existing procedure directory. </a:t>
            </a:r>
          </a:p>
          <a:p>
            <a:pPr lvl="2"/>
            <a:r>
              <a:rPr lang="en-US" dirty="0"/>
              <a:t>procedures that are not part of projects/solutions* can still be edited and published as procedures).</a:t>
            </a:r>
          </a:p>
          <a:p>
            <a:pPr lvl="1"/>
            <a:r>
              <a:rPr lang="en-US" dirty="0"/>
              <a:t>Existing procedures can be published and imported into projects</a:t>
            </a:r>
          </a:p>
          <a:p>
            <a:pPr lvl="1"/>
            <a:endParaRPr lang="en-US" dirty="0"/>
          </a:p>
          <a:p>
            <a:pPr lvl="1"/>
            <a:r>
              <a:rPr lang="en-US" dirty="0"/>
              <a:t>Any pre-existing procedure that was in your directory prior to an upgrade to version 8 will fall into this category.</a:t>
            </a:r>
          </a:p>
          <a:p>
            <a:pPr lvl="1"/>
            <a:endParaRPr lang="en-US" dirty="0"/>
          </a:p>
          <a:p>
            <a:endParaRPr lang="en-US" dirty="0"/>
          </a:p>
          <a:p>
            <a:endParaRPr lang="en-US" dirty="0"/>
          </a:p>
        </p:txBody>
      </p:sp>
    </p:spTree>
    <p:extLst>
      <p:ext uri="{BB962C8B-B14F-4D97-AF65-F5344CB8AC3E}">
        <p14:creationId xmlns:p14="http://schemas.microsoft.com/office/powerpoint/2010/main" val="2454788714"/>
      </p:ext>
    </p:extLst>
  </p:cSld>
  <p:clrMapOvr>
    <a:masterClrMapping/>
  </p:clrMapOvr>
  <p:transition spd="med">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16" name="Content Placeholder 15"/>
          <p:cNvSpPr>
            <a:spLocks noGrp="1"/>
          </p:cNvSpPr>
          <p:nvPr>
            <p:ph idx="1"/>
          </p:nvPr>
        </p:nvSpPr>
        <p:spPr/>
        <p:txBody>
          <a:bodyPr/>
          <a:lstStyle/>
          <a:p>
            <a:r>
              <a:rPr lang="en-US" dirty="0"/>
              <a:t>File Extensions Glossary</a:t>
            </a:r>
          </a:p>
          <a:p>
            <a:pPr lvl="1"/>
            <a:r>
              <a:rPr lang="en-US" dirty="0"/>
              <a:t>.mc  </a:t>
            </a:r>
          </a:p>
          <a:p>
            <a:pPr lvl="2"/>
            <a:r>
              <a:rPr lang="en-US" dirty="0"/>
              <a:t>Text Source code for a procedure</a:t>
            </a:r>
          </a:p>
          <a:p>
            <a:pPr lvl="3"/>
            <a:r>
              <a:rPr lang="en-US" dirty="0"/>
              <a:t>If you are editing a procedure file in MET/CAL Editor – you are editing it in a text formatted file that carries an extension of “mc”.  </a:t>
            </a:r>
          </a:p>
          <a:p>
            <a:pPr lvl="3"/>
            <a:r>
              <a:rPr lang="en-US" dirty="0"/>
              <a:t>This “.mc” file is THE source code for the procedure.</a:t>
            </a:r>
          </a:p>
          <a:p>
            <a:pPr lvl="1"/>
            <a:r>
              <a:rPr lang="en-US" dirty="0"/>
              <a:t>.</a:t>
            </a:r>
            <a:r>
              <a:rPr lang="en-US" dirty="0" err="1"/>
              <a:t>mcproj</a:t>
            </a:r>
            <a:endParaRPr lang="en-US" dirty="0"/>
          </a:p>
          <a:p>
            <a:pPr lvl="2"/>
            <a:r>
              <a:rPr lang="en-US" dirty="0"/>
              <a:t>MET/CAL Project</a:t>
            </a:r>
          </a:p>
          <a:p>
            <a:pPr lvl="1"/>
            <a:r>
              <a:rPr lang="en-US" dirty="0"/>
              <a:t>.</a:t>
            </a:r>
            <a:r>
              <a:rPr lang="en-US" dirty="0" err="1"/>
              <a:t>mcsln</a:t>
            </a:r>
            <a:r>
              <a:rPr lang="en-US" dirty="0"/>
              <a:t> -  </a:t>
            </a:r>
          </a:p>
          <a:p>
            <a:pPr lvl="2"/>
            <a:r>
              <a:rPr lang="en-US" dirty="0"/>
              <a:t>MET/CAL Solution</a:t>
            </a:r>
          </a:p>
        </p:txBody>
      </p:sp>
    </p:spTree>
    <p:extLst>
      <p:ext uri="{BB962C8B-B14F-4D97-AF65-F5344CB8AC3E}">
        <p14:creationId xmlns:p14="http://schemas.microsoft.com/office/powerpoint/2010/main" val="2524804489"/>
      </p:ext>
    </p:extLst>
  </p:cSld>
  <p:clrMapOvr>
    <a:masterClrMapping/>
  </p:clrMapOvr>
  <p:transition spd="med">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2" name="Content Placeholder 1"/>
          <p:cNvSpPr>
            <a:spLocks noGrp="1"/>
          </p:cNvSpPr>
          <p:nvPr>
            <p:ph idx="1"/>
          </p:nvPr>
        </p:nvSpPr>
        <p:spPr/>
        <p:txBody>
          <a:bodyPr/>
          <a:lstStyle/>
          <a:p>
            <a:r>
              <a:rPr lang="en-US" dirty="0"/>
              <a:t>How do I start – to create a project?</a:t>
            </a:r>
          </a:p>
          <a:p>
            <a:pPr lvl="1"/>
            <a:r>
              <a:rPr lang="en-US" dirty="0"/>
              <a:t>From MET/CAL Editor,  Click “File” and “New” “Project from an existing Procedure”</a:t>
            </a:r>
          </a:p>
          <a:p>
            <a:pPr lvl="1"/>
            <a:r>
              <a:rPr lang="en-US" dirty="0"/>
              <a:t>Lets use the procedure we just edited.</a:t>
            </a:r>
          </a:p>
          <a:p>
            <a:pPr lvl="1"/>
            <a:r>
              <a:rPr lang="en-US" dirty="0"/>
              <a:t>Select a procedure you want to work on by clicking “find”.</a:t>
            </a:r>
          </a:p>
          <a:p>
            <a:pPr lvl="1"/>
            <a:r>
              <a:rPr lang="en-US" dirty="0"/>
              <a:t>Highlight “MET/CAL Project” under “Installed Templates”</a:t>
            </a:r>
          </a:p>
          <a:p>
            <a:pPr lvl="1"/>
            <a:r>
              <a:rPr lang="en-US" dirty="0"/>
              <a:t>Type a name in the “Name” field at the bottom of the screen.  </a:t>
            </a:r>
          </a:p>
          <a:p>
            <a:pPr lvl="1"/>
            <a:r>
              <a:rPr lang="en-US" dirty="0"/>
              <a:t>Note that the Solution Explorer now has the project you names and the procedure file selected right below – again with the extension .mc</a:t>
            </a:r>
          </a:p>
          <a:p>
            <a:pPr lvl="1"/>
            <a:endParaRPr lang="en-US" dirty="0"/>
          </a:p>
        </p:txBody>
      </p:sp>
    </p:spTree>
    <p:extLst>
      <p:ext uri="{BB962C8B-B14F-4D97-AF65-F5344CB8AC3E}">
        <p14:creationId xmlns:p14="http://schemas.microsoft.com/office/powerpoint/2010/main" val="944291391"/>
      </p:ext>
    </p:extLst>
  </p:cSld>
  <p:clrMapOvr>
    <a:masterClrMapping/>
  </p:clrMapOvr>
  <p:transition spd="med">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2" name="Content Placeholder 1"/>
          <p:cNvSpPr>
            <a:spLocks noGrp="1"/>
          </p:cNvSpPr>
          <p:nvPr>
            <p:ph idx="1"/>
          </p:nvPr>
        </p:nvSpPr>
        <p:spPr/>
        <p:txBody>
          <a:bodyPr/>
          <a:lstStyle/>
          <a:p>
            <a:r>
              <a:rPr lang="en-US" dirty="0"/>
              <a:t>Creating a Project/Solution</a:t>
            </a:r>
          </a:p>
          <a:p>
            <a:pPr lvl="1"/>
            <a:r>
              <a:rPr lang="en-US" dirty="0"/>
              <a:t>Repeat the editing steps.  </a:t>
            </a:r>
          </a:p>
          <a:p>
            <a:pPr lvl="1"/>
            <a:r>
              <a:rPr lang="en-US" dirty="0"/>
              <a:t>Publish the procedure.</a:t>
            </a:r>
          </a:p>
          <a:p>
            <a:pPr lvl="1"/>
            <a:r>
              <a:rPr lang="en-US" dirty="0"/>
              <a:t>If you choose you can publish the Project now</a:t>
            </a:r>
          </a:p>
          <a:p>
            <a:pPr lvl="2"/>
            <a:r>
              <a:rPr lang="en-US" dirty="0"/>
              <a:t>Either in addition to the procedure – or instead of</a:t>
            </a:r>
          </a:p>
          <a:p>
            <a:pPr lvl="1"/>
            <a:r>
              <a:rPr lang="en-US" dirty="0"/>
              <a:t>If you have more than one procedure file in a project, publishing the project will publish all of the files in a batch at one time. </a:t>
            </a:r>
          </a:p>
          <a:p>
            <a:pPr lvl="1"/>
            <a:r>
              <a:rPr lang="en-US" dirty="0"/>
              <a:t>Or if you have multiple files in multiple Projects in a single Solution – you can just publish the Solution.  </a:t>
            </a:r>
          </a:p>
          <a:p>
            <a:pPr lvl="1"/>
            <a:endParaRPr lang="en-US" dirty="0"/>
          </a:p>
        </p:txBody>
      </p:sp>
    </p:spTree>
    <p:extLst>
      <p:ext uri="{BB962C8B-B14F-4D97-AF65-F5344CB8AC3E}">
        <p14:creationId xmlns:p14="http://schemas.microsoft.com/office/powerpoint/2010/main" val="1483037486"/>
      </p:ext>
    </p:extLst>
  </p:cSld>
  <p:clrMapOvr>
    <a:masterClrMapping/>
  </p:clrMapOvr>
  <p:transition spd="med">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 Changes</a:t>
            </a:r>
            <a:endParaRPr lang="en-US" dirty="0"/>
          </a:p>
        </p:txBody>
      </p:sp>
      <p:sp>
        <p:nvSpPr>
          <p:cNvPr id="2" name="Content Placeholder 1"/>
          <p:cNvSpPr>
            <a:spLocks noGrp="1"/>
          </p:cNvSpPr>
          <p:nvPr>
            <p:ph idx="1"/>
          </p:nvPr>
        </p:nvSpPr>
        <p:spPr/>
        <p:txBody>
          <a:bodyPr/>
          <a:lstStyle/>
          <a:p>
            <a:r>
              <a:rPr lang="en-US" dirty="0"/>
              <a:t>Starting completely from scratch?</a:t>
            </a:r>
          </a:p>
          <a:p>
            <a:pPr lvl="1"/>
            <a:r>
              <a:rPr lang="en-US" dirty="0"/>
              <a:t>Select “File” “New”, “Procedure File”.</a:t>
            </a:r>
          </a:p>
          <a:p>
            <a:pPr lvl="1"/>
            <a:r>
              <a:rPr lang="en-US" dirty="0"/>
              <a:t>Type in a name.</a:t>
            </a:r>
          </a:p>
          <a:p>
            <a:pPr lvl="1"/>
            <a:r>
              <a:rPr lang="en-US" dirty="0"/>
              <a:t>Write your procedure, compiling and publishing as you go, or as you need.</a:t>
            </a:r>
          </a:p>
          <a:p>
            <a:pPr lvl="1"/>
            <a:r>
              <a:rPr lang="en-US" dirty="0"/>
              <a:t>Then follow the steps in earlier slides to publish it as part of a Project  and ultimately a Solution and we are back where we started.</a:t>
            </a:r>
          </a:p>
          <a:p>
            <a:pPr lvl="1"/>
            <a:r>
              <a:rPr lang="en-US" dirty="0"/>
              <a:t>There are a couple of ways to accomplish this task.  </a:t>
            </a:r>
          </a:p>
          <a:p>
            <a:pPr lvl="2"/>
            <a:r>
              <a:rPr lang="en-US" dirty="0"/>
              <a:t>This is the way that will feel most like the older MET/CAL Editor method.</a:t>
            </a:r>
          </a:p>
          <a:p>
            <a:endParaRPr lang="en-US" dirty="0"/>
          </a:p>
          <a:p>
            <a:endParaRPr lang="en-US" dirty="0"/>
          </a:p>
        </p:txBody>
      </p:sp>
    </p:spTree>
    <p:extLst>
      <p:ext uri="{BB962C8B-B14F-4D97-AF65-F5344CB8AC3E}">
        <p14:creationId xmlns:p14="http://schemas.microsoft.com/office/powerpoint/2010/main" val="1300059310"/>
      </p:ext>
    </p:extLst>
  </p:cSld>
  <p:clrMapOvr>
    <a:masterClrMapping/>
  </p:clrMapOvr>
  <p:transition spd="med">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MET/CAL© Editor</a:t>
            </a:r>
          </a:p>
        </p:txBody>
      </p:sp>
      <p:pic>
        <p:nvPicPr>
          <p:cNvPr id="6" name="Picture 2"/>
          <p:cNvPicPr>
            <a:picLocks noChangeAspect="1" noChangeArrowheads="1"/>
          </p:cNvPicPr>
          <p:nvPr/>
        </p:nvPicPr>
        <p:blipFill>
          <a:blip r:embed="rId2" cstate="print"/>
          <a:srcRect/>
          <a:stretch>
            <a:fillRect/>
          </a:stretch>
        </p:blipFill>
        <p:spPr bwMode="auto">
          <a:xfrm>
            <a:off x="1066800" y="1032955"/>
            <a:ext cx="7156963" cy="5272087"/>
          </a:xfrm>
          <a:prstGeom prst="rect">
            <a:avLst/>
          </a:prstGeom>
          <a:noFill/>
          <a:ln w="9525">
            <a:noFill/>
            <a:miter lim="800000"/>
            <a:headEnd/>
            <a:tailEnd/>
          </a:ln>
        </p:spPr>
      </p:pic>
    </p:spTree>
    <p:extLst>
      <p:ext uri="{BB962C8B-B14F-4D97-AF65-F5344CB8AC3E}">
        <p14:creationId xmlns:p14="http://schemas.microsoft.com/office/powerpoint/2010/main" val="458530995"/>
      </p:ext>
    </p:extLst>
  </p:cSld>
  <p:clrMapOvr>
    <a:masterClrMapping/>
  </p:clrMapOvr>
  <p:transition spd="med">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838200" y="1447801"/>
            <a:ext cx="7620000" cy="4616648"/>
          </a:xfrm>
          <a:prstGeom prst="rect">
            <a:avLst/>
          </a:prstGeom>
        </p:spPr>
        <p:txBody>
          <a:bodyPr wrap="square">
            <a:spAutoFit/>
          </a:bodyPr>
          <a:lstStyle/>
          <a:p>
            <a:pPr algn="ctr"/>
            <a:r>
              <a:rPr lang="en-US" sz="3600" b="1" kern="1800" dirty="0"/>
              <a:t>MET/CAL Procedure Editor </a:t>
            </a:r>
          </a:p>
          <a:p>
            <a:pPr algn="ctr"/>
            <a:endParaRPr lang="en-US" b="1" kern="1800" dirty="0"/>
          </a:p>
          <a:p>
            <a:pPr algn="ctr"/>
            <a:r>
              <a:rPr lang="en-US" sz="2400" dirty="0"/>
              <a:t>The MET/CAL Editor is a development tool for creating, editing and maintaining MET/CAL procedures. </a:t>
            </a:r>
          </a:p>
          <a:p>
            <a:pPr algn="ctr"/>
            <a:endParaRPr lang="en-US" sz="2400" dirty="0"/>
          </a:p>
          <a:p>
            <a:pPr algn="ctr"/>
            <a:r>
              <a:rPr lang="en-US" sz="2400" dirty="0"/>
              <a:t>Version 8.0 of the MET/CAL Editor is all new and incorporates many features requested in earlier versions of MET/CAL.</a:t>
            </a:r>
          </a:p>
          <a:p>
            <a:pPr algn="ctr"/>
            <a:r>
              <a:rPr lang="en-US" sz="2400" dirty="0"/>
              <a:t> </a:t>
            </a:r>
          </a:p>
          <a:p>
            <a:pPr algn="ctr"/>
            <a:r>
              <a:rPr lang="en-US" sz="2400" dirty="0"/>
              <a:t>The editor is built around the Microsoft Visual Studio Isolated Shell which is at the center of all development using Microsoft tools (C#, C++, VB.NET, </a:t>
            </a:r>
            <a:r>
              <a:rPr lang="en-US" sz="2400" dirty="0" err="1"/>
              <a:t>etc</a:t>
            </a:r>
            <a:r>
              <a:rPr lang="en-US" sz="2400" dirty="0"/>
              <a:t>). </a:t>
            </a:r>
          </a:p>
        </p:txBody>
      </p:sp>
    </p:spTree>
    <p:extLst>
      <p:ext uri="{BB962C8B-B14F-4D97-AF65-F5344CB8AC3E}">
        <p14:creationId xmlns:p14="http://schemas.microsoft.com/office/powerpoint/2010/main" val="195157602"/>
      </p:ext>
    </p:extLst>
  </p:cSld>
  <p:clrMapOvr>
    <a:masterClrMapping/>
  </p:clrMapOvr>
  <p:transition spd="med">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28" y="1066800"/>
            <a:ext cx="8143875" cy="5282280"/>
          </a:xfrm>
          <a:prstGeom prst="rect">
            <a:avLst/>
          </a:prstGeom>
          <a:noFill/>
          <a:ln>
            <a:noFill/>
          </a:ln>
          <a:effectLst>
            <a:outerShdw dist="35921" dir="2700000" algn="ctr" rotWithShape="0">
              <a:schemeClr val="bg2"/>
            </a:outerShdw>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048000" y="6325862"/>
            <a:ext cx="381000" cy="307777"/>
          </a:xfrm>
          <a:prstGeom prst="rect">
            <a:avLst/>
          </a:prstGeom>
          <a:solidFill>
            <a:schemeClr val="bg1"/>
          </a:solidFill>
          <a:ln w="6350">
            <a:solidFill>
              <a:srgbClr val="666633"/>
            </a:solidFill>
          </a:ln>
        </p:spPr>
        <p:txBody>
          <a:bodyPr wrap="square" rtlCol="0">
            <a:spAutoFit/>
          </a:bodyPr>
          <a:lstStyle/>
          <a:p>
            <a:r>
              <a:rPr lang="en-US" sz="1400" dirty="0"/>
              <a:t>11</a:t>
            </a:r>
          </a:p>
        </p:txBody>
      </p:sp>
    </p:spTree>
    <p:extLst>
      <p:ext uri="{BB962C8B-B14F-4D97-AF65-F5344CB8AC3E}">
        <p14:creationId xmlns:p14="http://schemas.microsoft.com/office/powerpoint/2010/main" val="1024847990"/>
      </p:ext>
    </p:extLst>
  </p:cSld>
  <p:clrMapOvr>
    <a:masterClrMapping/>
  </p:clrMapOvr>
  <p:transition spd="med">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2" name="Rectangle 1"/>
          <p:cNvSpPr/>
          <p:nvPr/>
        </p:nvSpPr>
        <p:spPr>
          <a:xfrm>
            <a:off x="2057400" y="1155411"/>
            <a:ext cx="5246244" cy="584775"/>
          </a:xfrm>
          <a:prstGeom prst="rect">
            <a:avLst/>
          </a:prstGeom>
        </p:spPr>
        <p:txBody>
          <a:bodyPr wrap="none">
            <a:spAutoFit/>
          </a:bodyPr>
          <a:lstStyle/>
          <a:p>
            <a:r>
              <a:rPr lang="en-US" sz="3200" dirty="0"/>
              <a:t>Customizing the Editor Display</a:t>
            </a:r>
          </a:p>
        </p:txBody>
      </p:sp>
      <p:sp>
        <p:nvSpPr>
          <p:cNvPr id="7" name="Rectangle 6"/>
          <p:cNvSpPr/>
          <p:nvPr/>
        </p:nvSpPr>
        <p:spPr>
          <a:xfrm>
            <a:off x="832422" y="1905000"/>
            <a:ext cx="7696200" cy="3785652"/>
          </a:xfrm>
          <a:prstGeom prst="rect">
            <a:avLst/>
          </a:prstGeom>
        </p:spPr>
        <p:txBody>
          <a:bodyPr wrap="square">
            <a:spAutoFit/>
          </a:bodyPr>
          <a:lstStyle/>
          <a:p>
            <a:pPr marL="342900" indent="-342900">
              <a:buFont typeface="+mj-lt"/>
              <a:buAutoNum type="arabicPeriod"/>
            </a:pPr>
            <a:r>
              <a:rPr lang="en-US" sz="2400" dirty="0"/>
              <a:t>The editor has a very flexible environment that provides features to customize it’s look and feel. </a:t>
            </a:r>
          </a:p>
          <a:p>
            <a:pPr marL="342900" indent="-342900">
              <a:buFont typeface="+mj-lt"/>
              <a:buAutoNum type="arabicPeriod"/>
            </a:pPr>
            <a:r>
              <a:rPr lang="en-US" sz="2400" dirty="0"/>
              <a:t>Each window within the editor can be docked to other windows side by side, top and bottom or as a tab. </a:t>
            </a:r>
          </a:p>
          <a:p>
            <a:pPr marL="342900" indent="-342900">
              <a:buFont typeface="+mj-lt"/>
              <a:buAutoNum type="arabicPeriod"/>
            </a:pPr>
            <a:r>
              <a:rPr lang="en-US" sz="2400" dirty="0"/>
              <a:t>Individual windows can also be configured to float outside the window of the editor itself. </a:t>
            </a:r>
          </a:p>
          <a:p>
            <a:pPr marL="342900" indent="-342900">
              <a:buFont typeface="+mj-lt"/>
              <a:buAutoNum type="arabicPeriod"/>
            </a:pPr>
            <a:r>
              <a:rPr lang="en-US" sz="2400" dirty="0"/>
              <a:t>The screen layout of the editor persists between uses of the program. </a:t>
            </a:r>
          </a:p>
          <a:p>
            <a:pPr marL="342900" indent="-342900">
              <a:buFont typeface="+mj-lt"/>
              <a:buAutoNum type="arabicPeriod"/>
            </a:pPr>
            <a:r>
              <a:rPr lang="en-US" sz="2400" dirty="0"/>
              <a:t>After the display is customized, it will remain the same for all subsequent runs of the editor. </a:t>
            </a:r>
          </a:p>
        </p:txBody>
      </p:sp>
    </p:spTree>
    <p:extLst>
      <p:ext uri="{BB962C8B-B14F-4D97-AF65-F5344CB8AC3E}">
        <p14:creationId xmlns:p14="http://schemas.microsoft.com/office/powerpoint/2010/main" val="659995015"/>
      </p:ext>
    </p:extLst>
  </p:cSld>
  <p:clrMapOvr>
    <a:masterClrMapping/>
  </p:clrMapOvr>
  <p:transition spd="med">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3048000" y="914400"/>
            <a:ext cx="3169073" cy="584775"/>
          </a:xfrm>
          <a:prstGeom prst="rect">
            <a:avLst/>
          </a:prstGeom>
        </p:spPr>
        <p:txBody>
          <a:bodyPr wrap="none">
            <a:spAutoFit/>
          </a:bodyPr>
          <a:lstStyle/>
          <a:p>
            <a:r>
              <a:rPr lang="en-US" sz="3200" dirty="0"/>
              <a:t>Docking Windows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4123" y="1633287"/>
            <a:ext cx="5076825"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6140121"/>
      </p:ext>
    </p:extLst>
  </p:cSld>
  <p:clrMapOvr>
    <a:masterClrMapping/>
  </p:clrMapOvr>
  <p:transition spd="med">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1575518" y="1219200"/>
            <a:ext cx="5683415" cy="584775"/>
          </a:xfrm>
          <a:prstGeom prst="rect">
            <a:avLst/>
          </a:prstGeom>
          <a:noFill/>
        </p:spPr>
        <p:txBody>
          <a:bodyPr wrap="none" rtlCol="0">
            <a:spAutoFit/>
          </a:bodyPr>
          <a:lstStyle/>
          <a:p>
            <a:r>
              <a:rPr lang="en-US" sz="3200" dirty="0"/>
              <a:t>Different Window Configurations</a:t>
            </a:r>
          </a:p>
        </p:txBody>
      </p:sp>
      <p:sp>
        <p:nvSpPr>
          <p:cNvPr id="8" name="TextBox 7"/>
          <p:cNvSpPr txBox="1"/>
          <p:nvPr/>
        </p:nvSpPr>
        <p:spPr>
          <a:xfrm>
            <a:off x="179462" y="1831407"/>
            <a:ext cx="8475525" cy="1200329"/>
          </a:xfrm>
          <a:prstGeom prst="rect">
            <a:avLst/>
          </a:prstGeom>
          <a:noFill/>
        </p:spPr>
        <p:txBody>
          <a:bodyPr wrap="none" rtlCol="0">
            <a:spAutoFit/>
          </a:bodyPr>
          <a:lstStyle/>
          <a:p>
            <a:pPr algn="ctr"/>
            <a:r>
              <a:rPr lang="en-US" sz="2400" dirty="0"/>
              <a:t>The Editor is configurable for many different display configurations</a:t>
            </a:r>
          </a:p>
          <a:p>
            <a:endParaRPr lang="en-US" sz="2400" dirty="0"/>
          </a:p>
          <a:p>
            <a:pPr algn="ctr"/>
            <a:r>
              <a:rPr lang="en-US" sz="2400" dirty="0"/>
              <a:t>Two Monitors – Multiple Procedures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10" y="3453384"/>
            <a:ext cx="823912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035685"/>
      </p:ext>
    </p:extLst>
  </p:cSld>
  <p:clrMapOvr>
    <a:masterClrMapping/>
  </p:clrMapOvr>
  <p:transition spd="med">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381000" y="1143000"/>
            <a:ext cx="8458200" cy="584775"/>
          </a:xfrm>
          <a:prstGeom prst="rect">
            <a:avLst/>
          </a:prstGeom>
        </p:spPr>
        <p:txBody>
          <a:bodyPr wrap="square">
            <a:spAutoFit/>
          </a:bodyPr>
          <a:lstStyle/>
          <a:p>
            <a:r>
              <a:rPr lang="en-US" sz="3200" dirty="0"/>
              <a:t>Single Monitor – Split Procedure plus Other Views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1828800"/>
            <a:ext cx="7620000" cy="4335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9355348"/>
      </p:ext>
    </p:extLst>
  </p:cSld>
  <p:clrMapOvr>
    <a:masterClrMapping/>
  </p:clrMapOvr>
  <p:transition spd="med">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600397" y="1006805"/>
            <a:ext cx="6019405" cy="584775"/>
          </a:xfrm>
          <a:prstGeom prst="rect">
            <a:avLst/>
          </a:prstGeom>
        </p:spPr>
        <p:txBody>
          <a:bodyPr wrap="none">
            <a:spAutoFit/>
          </a:bodyPr>
          <a:lstStyle/>
          <a:p>
            <a:r>
              <a:rPr lang="en-US" sz="3200" dirty="0"/>
              <a:t>Single Monitor – Floating Windows</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68" y="1676400"/>
            <a:ext cx="8305800" cy="4695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1333904"/>
      </p:ext>
    </p:extLst>
  </p:cSld>
  <p:clrMapOvr>
    <a:masterClrMapping/>
  </p:clrMapOvr>
  <p:transition spd="med">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600200" y="945845"/>
            <a:ext cx="6640729" cy="584775"/>
          </a:xfrm>
          <a:prstGeom prst="rect">
            <a:avLst/>
          </a:prstGeom>
        </p:spPr>
        <p:txBody>
          <a:bodyPr wrap="none">
            <a:spAutoFit/>
          </a:bodyPr>
          <a:lstStyle/>
          <a:p>
            <a:r>
              <a:rPr lang="en-US" sz="3200" dirty="0"/>
              <a:t>Single Monitor – Minimized Tool Views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496" y="1512332"/>
            <a:ext cx="8340504" cy="4737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3316885"/>
      </p:ext>
    </p:extLst>
  </p:cSld>
  <p:clrMapOvr>
    <a:masterClrMapping/>
  </p:clrMapOvr>
  <p:transition spd="med">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905000" y="1219196"/>
            <a:ext cx="5346015" cy="584775"/>
          </a:xfrm>
          <a:prstGeom prst="rect">
            <a:avLst/>
          </a:prstGeom>
        </p:spPr>
        <p:txBody>
          <a:bodyPr wrap="none">
            <a:spAutoFit/>
          </a:bodyPr>
          <a:lstStyle/>
          <a:p>
            <a:pPr algn="ctr"/>
            <a:r>
              <a:rPr lang="en-US" sz="3200" dirty="0"/>
              <a:t>What is a MET/CAL Procedure?</a:t>
            </a:r>
          </a:p>
        </p:txBody>
      </p:sp>
      <p:sp>
        <p:nvSpPr>
          <p:cNvPr id="8" name="TextBox 7"/>
          <p:cNvSpPr txBox="1"/>
          <p:nvPr/>
        </p:nvSpPr>
        <p:spPr>
          <a:xfrm>
            <a:off x="533400" y="1905000"/>
            <a:ext cx="8077200" cy="4401205"/>
          </a:xfrm>
          <a:prstGeom prst="rect">
            <a:avLst/>
          </a:prstGeom>
          <a:noFill/>
        </p:spPr>
        <p:txBody>
          <a:bodyPr wrap="square" rtlCol="0">
            <a:spAutoFit/>
          </a:bodyPr>
          <a:lstStyle/>
          <a:p>
            <a:pPr marL="457200" indent="-457200">
              <a:buFont typeface="+mj-lt"/>
              <a:buAutoNum type="arabicPeriod"/>
            </a:pPr>
            <a:r>
              <a:rPr lang="en-US" sz="2800" dirty="0"/>
              <a:t>MET/CAL operation is centered around procedures.</a:t>
            </a:r>
          </a:p>
          <a:p>
            <a:pPr marL="457200" indent="-457200">
              <a:buFont typeface="+mj-lt"/>
              <a:buAutoNum type="arabicPeriod"/>
            </a:pPr>
            <a:r>
              <a:rPr lang="en-US" sz="2800" dirty="0"/>
              <a:t>They are used by the MET/CAL Runtime program to perform a calibration. </a:t>
            </a:r>
          </a:p>
          <a:p>
            <a:pPr marL="457200" indent="-457200">
              <a:buFont typeface="+mj-lt"/>
              <a:buAutoNum type="arabicPeriod"/>
            </a:pPr>
            <a:r>
              <a:rPr lang="en-US" sz="2800" dirty="0"/>
              <a:t>Created, edited and maintained by the MET/CAL Editor</a:t>
            </a:r>
          </a:p>
          <a:p>
            <a:pPr marL="457200" indent="-457200">
              <a:buFont typeface="+mj-lt"/>
              <a:buAutoNum type="arabicPeriod"/>
            </a:pPr>
            <a:r>
              <a:rPr lang="en-US" sz="2800" dirty="0"/>
              <a:t>A MET/CAL procedure is a file containing MET/CAL commands called Function Select Codes or FSC's. </a:t>
            </a:r>
          </a:p>
          <a:p>
            <a:pPr marL="457200" indent="-457200">
              <a:buFont typeface="+mj-lt"/>
              <a:buAutoNum type="arabicPeriod"/>
            </a:pPr>
            <a:r>
              <a:rPr lang="en-US" sz="2800" dirty="0"/>
              <a:t>Procedures are written for specific instruments and follow the manufactures' written calibration procedure</a:t>
            </a:r>
          </a:p>
        </p:txBody>
      </p:sp>
    </p:spTree>
    <p:extLst>
      <p:ext uri="{BB962C8B-B14F-4D97-AF65-F5344CB8AC3E}">
        <p14:creationId xmlns:p14="http://schemas.microsoft.com/office/powerpoint/2010/main" val="3042445428"/>
      </p:ext>
    </p:extLst>
  </p:cSld>
  <p:clrMapOvr>
    <a:masterClrMapping/>
  </p:clrMapOvr>
  <p:transition spd="med">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704088" y="1143000"/>
            <a:ext cx="7772400" cy="5355312"/>
          </a:xfrm>
          <a:prstGeom prst="rect">
            <a:avLst/>
          </a:prstGeom>
        </p:spPr>
        <p:txBody>
          <a:bodyPr wrap="square">
            <a:spAutoFit/>
          </a:bodyPr>
          <a:lstStyle/>
          <a:p>
            <a:pPr algn="ctr"/>
            <a:r>
              <a:rPr lang="en-US" sz="3600" b="1" kern="1800" dirty="0"/>
              <a:t>Projects and Solutions</a:t>
            </a:r>
          </a:p>
          <a:p>
            <a:endParaRPr lang="en-US" dirty="0"/>
          </a:p>
          <a:p>
            <a:pPr marL="457200" indent="-457200">
              <a:buFont typeface="+mj-lt"/>
              <a:buAutoNum type="arabicPeriod"/>
            </a:pPr>
            <a:r>
              <a:rPr lang="en-US" sz="2400" dirty="0"/>
              <a:t>Version 8.0 introduces a new capability called Projects.</a:t>
            </a:r>
          </a:p>
          <a:p>
            <a:pPr marL="457200" indent="-457200">
              <a:buFont typeface="+mj-lt"/>
              <a:buAutoNum type="arabicPeriod"/>
            </a:pPr>
            <a:r>
              <a:rPr lang="en-US" sz="2400" dirty="0"/>
              <a:t>All of the components that make up a Project are saved to a single file called a Procedure Executable.</a:t>
            </a:r>
          </a:p>
          <a:p>
            <a:pPr marL="457200" indent="-457200">
              <a:buFont typeface="+mj-lt"/>
              <a:buAutoNum type="arabicPeriod"/>
            </a:pPr>
            <a:r>
              <a:rPr lang="en-US" sz="2400" dirty="0"/>
              <a:t>The file is easily distributed to other workstations or other labs.</a:t>
            </a:r>
          </a:p>
          <a:p>
            <a:pPr marL="457200" indent="-457200">
              <a:buFont typeface="+mj-lt"/>
              <a:buAutoNum type="arabicPeriod"/>
            </a:pPr>
            <a:r>
              <a:rPr lang="en-US" sz="2400" dirty="0"/>
              <a:t>The file cannot be altered and the contents cannot be viewed. </a:t>
            </a:r>
          </a:p>
          <a:p>
            <a:pPr marL="457200" indent="-457200">
              <a:buFont typeface="+mj-lt"/>
              <a:buAutoNum type="arabicPeriod"/>
            </a:pPr>
            <a:r>
              <a:rPr lang="en-US" sz="2400" dirty="0"/>
              <a:t>The project keeps all of the project's building blocks together within the project. </a:t>
            </a:r>
          </a:p>
          <a:p>
            <a:pPr marL="457200" indent="-457200">
              <a:buFont typeface="+mj-lt"/>
              <a:buAutoNum type="arabicPeriod"/>
            </a:pPr>
            <a:r>
              <a:rPr lang="en-US" sz="2400" dirty="0"/>
              <a:t>Without a project, it is up to the procedure author to ensure that all dependent files are located in the folders specified by the metcal.ini file. </a:t>
            </a:r>
          </a:p>
        </p:txBody>
      </p:sp>
    </p:spTree>
    <p:extLst>
      <p:ext uri="{BB962C8B-B14F-4D97-AF65-F5344CB8AC3E}">
        <p14:creationId xmlns:p14="http://schemas.microsoft.com/office/powerpoint/2010/main" val="3882447175"/>
      </p:ext>
    </p:extLst>
  </p:cSld>
  <p:clrMapOvr>
    <a:masterClrMapping/>
  </p:clrMapOvr>
  <p:transition spd="med">
    <p:cov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114422" y="1143000"/>
            <a:ext cx="4812792" cy="584775"/>
          </a:xfrm>
          <a:prstGeom prst="rect">
            <a:avLst/>
          </a:prstGeom>
        </p:spPr>
        <p:txBody>
          <a:bodyPr wrap="none">
            <a:spAutoFit/>
          </a:bodyPr>
          <a:lstStyle/>
          <a:p>
            <a:pPr algn="ctr"/>
            <a:r>
              <a:rPr lang="en-US" sz="3200" dirty="0"/>
              <a:t>What is a MET/CAL project?</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2918" y="1828800"/>
            <a:ext cx="449580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043878"/>
      </p:ext>
    </p:extLst>
  </p:cSld>
  <p:clrMapOvr>
    <a:masterClrMapping/>
  </p:clrMapOvr>
  <p:transition spd="med">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133600" y="1274064"/>
            <a:ext cx="4937760" cy="646331"/>
          </a:xfrm>
          <a:prstGeom prst="rect">
            <a:avLst/>
          </a:prstGeom>
        </p:spPr>
        <p:txBody>
          <a:bodyPr wrap="square">
            <a:spAutoFit/>
          </a:bodyPr>
          <a:lstStyle/>
          <a:p>
            <a:pPr lvl="0" algn="ctr"/>
            <a:r>
              <a:rPr lang="en-US" sz="3600" dirty="0">
                <a:solidFill>
                  <a:prstClr val="black"/>
                </a:solidFill>
              </a:rPr>
              <a:t>The MET/CAL project</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807" y="3276600"/>
            <a:ext cx="6553297"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744980" y="2109216"/>
            <a:ext cx="5715000" cy="584775"/>
          </a:xfrm>
          <a:prstGeom prst="rect">
            <a:avLst/>
          </a:prstGeom>
          <a:noFill/>
        </p:spPr>
        <p:txBody>
          <a:bodyPr wrap="square" rtlCol="0">
            <a:spAutoFit/>
          </a:bodyPr>
          <a:lstStyle/>
          <a:p>
            <a:pPr algn="ctr"/>
            <a:r>
              <a:rPr lang="en-US" sz="3200" dirty="0"/>
              <a:t>Managing sub-procedures</a:t>
            </a:r>
          </a:p>
        </p:txBody>
      </p:sp>
      <p:sp>
        <p:nvSpPr>
          <p:cNvPr id="9" name="Rectangle 8"/>
          <p:cNvSpPr/>
          <p:nvPr/>
        </p:nvSpPr>
        <p:spPr>
          <a:xfrm>
            <a:off x="1511807" y="4876800"/>
            <a:ext cx="6553296" cy="1015663"/>
          </a:xfrm>
          <a:prstGeom prst="rect">
            <a:avLst/>
          </a:prstGeom>
        </p:spPr>
        <p:txBody>
          <a:bodyPr wrap="square">
            <a:spAutoFit/>
          </a:bodyPr>
          <a:lstStyle/>
          <a:p>
            <a:r>
              <a:rPr lang="en-US" sz="2000" dirty="0"/>
              <a:t>In previous versions of MET/CAL, sub-procedures were often shared among several procedures. This sometimes created problems.</a:t>
            </a:r>
          </a:p>
        </p:txBody>
      </p:sp>
    </p:spTree>
    <p:extLst>
      <p:ext uri="{BB962C8B-B14F-4D97-AF65-F5344CB8AC3E}">
        <p14:creationId xmlns:p14="http://schemas.microsoft.com/office/powerpoint/2010/main" val="38307000"/>
      </p:ext>
    </p:extLst>
  </p:cSld>
  <p:clrMapOvr>
    <a:masterClrMapping/>
  </p:clrMapOvr>
  <p:transition spd="med">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467" y="1219200"/>
            <a:ext cx="5505450"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3626870"/>
      </p:ext>
    </p:extLst>
  </p:cSld>
  <p:clrMapOvr>
    <a:masterClrMapping/>
  </p:clrMapOvr>
  <p:transition spd="med">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3505200" y="1066800"/>
            <a:ext cx="1914307" cy="646331"/>
          </a:xfrm>
          <a:prstGeom prst="rect">
            <a:avLst/>
          </a:prstGeom>
          <a:noFill/>
        </p:spPr>
        <p:txBody>
          <a:bodyPr wrap="none" rtlCol="0">
            <a:spAutoFit/>
          </a:bodyPr>
          <a:lstStyle/>
          <a:p>
            <a:pPr algn="ctr"/>
            <a:r>
              <a:rPr lang="en-US" sz="3600" dirty="0"/>
              <a:t>Solutions</a:t>
            </a:r>
          </a:p>
        </p:txBody>
      </p:sp>
      <p:sp>
        <p:nvSpPr>
          <p:cNvPr id="8" name="Rectangle 7"/>
          <p:cNvSpPr/>
          <p:nvPr/>
        </p:nvSpPr>
        <p:spPr>
          <a:xfrm>
            <a:off x="838200" y="1720840"/>
            <a:ext cx="7543800" cy="4154984"/>
          </a:xfrm>
          <a:prstGeom prst="rect">
            <a:avLst/>
          </a:prstGeom>
        </p:spPr>
        <p:txBody>
          <a:bodyPr wrap="square">
            <a:spAutoFit/>
          </a:bodyPr>
          <a:lstStyle/>
          <a:p>
            <a:pPr marL="342900" indent="-342900">
              <a:buFont typeface="+mj-lt"/>
              <a:buAutoNum type="arabicPeriod"/>
            </a:pPr>
            <a:r>
              <a:rPr lang="en-US" sz="2200" dirty="0"/>
              <a:t>A solution is used to maintain all files within the Procedure Editor. </a:t>
            </a:r>
          </a:p>
          <a:p>
            <a:pPr marL="342900" indent="-342900">
              <a:buFont typeface="+mj-lt"/>
              <a:buAutoNum type="arabicPeriod"/>
            </a:pPr>
            <a:r>
              <a:rPr lang="en-US" sz="2200" dirty="0"/>
              <a:t>All files accessed in the editor are accessed through solutions. </a:t>
            </a:r>
          </a:p>
          <a:p>
            <a:pPr marL="342900" indent="-342900">
              <a:buFont typeface="+mj-lt"/>
              <a:buAutoNum type="arabicPeriod"/>
            </a:pPr>
            <a:r>
              <a:rPr lang="en-US" sz="2200" dirty="0"/>
              <a:t>The solution may have 0 or more projects. </a:t>
            </a:r>
          </a:p>
          <a:p>
            <a:pPr marL="342900" indent="-342900">
              <a:buFont typeface="+mj-lt"/>
              <a:buAutoNum type="arabicPeriod"/>
            </a:pPr>
            <a:r>
              <a:rPr lang="en-US" sz="2200" dirty="0"/>
              <a:t>Files opened without a project are listed in a solution as "Miscellaneous Files". </a:t>
            </a:r>
          </a:p>
          <a:p>
            <a:pPr marL="342900" indent="-342900">
              <a:buFont typeface="+mj-lt"/>
              <a:buAutoNum type="arabicPeriod"/>
            </a:pPr>
            <a:r>
              <a:rPr lang="en-US" sz="2200" dirty="0"/>
              <a:t>All files opened using the File, Open, Procedure menu are opened without projects. </a:t>
            </a:r>
          </a:p>
          <a:p>
            <a:pPr marL="342900" indent="-342900">
              <a:buFont typeface="+mj-lt"/>
              <a:buAutoNum type="arabicPeriod"/>
            </a:pPr>
            <a:r>
              <a:rPr lang="en-US" sz="2200" dirty="0"/>
              <a:t>Note the "(0 projects)" text that displays next to the solution name. </a:t>
            </a:r>
          </a:p>
          <a:p>
            <a:pPr marL="342900" indent="-342900">
              <a:buFont typeface="+mj-lt"/>
              <a:buAutoNum type="arabicPeriod"/>
            </a:pPr>
            <a:r>
              <a:rPr lang="en-US" sz="2200" dirty="0"/>
              <a:t>In 0 Projects mode, options to create a procedure executable or manage project properties are not enabled.</a:t>
            </a:r>
          </a:p>
        </p:txBody>
      </p:sp>
    </p:spTree>
    <p:extLst>
      <p:ext uri="{BB962C8B-B14F-4D97-AF65-F5344CB8AC3E}">
        <p14:creationId xmlns:p14="http://schemas.microsoft.com/office/powerpoint/2010/main" val="447598275"/>
      </p:ext>
    </p:extLst>
  </p:cSld>
  <p:clrMapOvr>
    <a:masterClrMapping/>
  </p:clrMapOvr>
  <p:transition spd="med">
    <p:cove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362200"/>
            <a:ext cx="6145446" cy="356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5629" y="1066800"/>
            <a:ext cx="2262187"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9930053"/>
      </p:ext>
    </p:extLst>
  </p:cSld>
  <p:clrMapOvr>
    <a:masterClrMapping/>
  </p:clrMapOvr>
  <p:transition spd="med">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3096767" y="1066800"/>
            <a:ext cx="3177088" cy="584775"/>
          </a:xfrm>
          <a:prstGeom prst="rect">
            <a:avLst/>
          </a:prstGeom>
        </p:spPr>
        <p:txBody>
          <a:bodyPr wrap="none">
            <a:spAutoFit/>
          </a:bodyPr>
          <a:lstStyle/>
          <a:p>
            <a:pPr algn="ctr"/>
            <a:r>
              <a:rPr lang="en-US" sz="3200" dirty="0"/>
              <a:t>Project Properties</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349" y="3277957"/>
            <a:ext cx="549592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066800" y="1681614"/>
            <a:ext cx="7086600" cy="1446550"/>
          </a:xfrm>
          <a:prstGeom prst="rect">
            <a:avLst/>
          </a:prstGeom>
        </p:spPr>
        <p:txBody>
          <a:bodyPr wrap="square">
            <a:spAutoFit/>
          </a:bodyPr>
          <a:lstStyle/>
          <a:p>
            <a:pPr marL="342900" indent="-342900">
              <a:buFont typeface="+mj-lt"/>
              <a:buAutoNum type="arabicPeriod"/>
            </a:pPr>
            <a:r>
              <a:rPr lang="en-US" sz="2200" dirty="0"/>
              <a:t>All Projects have properties</a:t>
            </a:r>
          </a:p>
          <a:p>
            <a:pPr marL="342900" indent="-342900">
              <a:buFont typeface="+mj-lt"/>
              <a:buAutoNum type="arabicPeriod"/>
            </a:pPr>
            <a:r>
              <a:rPr lang="en-US" sz="2200" dirty="0"/>
              <a:t>The menu is named based on the active project selected</a:t>
            </a:r>
          </a:p>
          <a:p>
            <a:pPr marL="342900" indent="-342900">
              <a:buFont typeface="+mj-lt"/>
              <a:buAutoNum type="arabicPeriod"/>
            </a:pPr>
            <a:r>
              <a:rPr lang="en-US" sz="2200" dirty="0"/>
              <a:t>Project properties are provided to associate information with all files in the project</a:t>
            </a:r>
          </a:p>
        </p:txBody>
      </p:sp>
    </p:spTree>
    <p:extLst>
      <p:ext uri="{BB962C8B-B14F-4D97-AF65-F5344CB8AC3E}">
        <p14:creationId xmlns:p14="http://schemas.microsoft.com/office/powerpoint/2010/main" val="3069970184"/>
      </p:ext>
    </p:extLst>
  </p:cSld>
  <p:clrMapOvr>
    <a:masterClrMapping/>
  </p:clrMapOvr>
  <p:transition spd="med">
    <p:cov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2602992" y="914400"/>
            <a:ext cx="4103046" cy="523220"/>
          </a:xfrm>
          <a:prstGeom prst="rect">
            <a:avLst/>
          </a:prstGeom>
          <a:noFill/>
        </p:spPr>
        <p:txBody>
          <a:bodyPr wrap="none" rtlCol="0">
            <a:spAutoFit/>
          </a:bodyPr>
          <a:lstStyle/>
          <a:p>
            <a:pPr algn="ctr"/>
            <a:r>
              <a:rPr lang="en-US" sz="2800" dirty="0"/>
              <a:t>Properties Fields Explained</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241" y="1371600"/>
            <a:ext cx="6324600" cy="493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267015"/>
      </p:ext>
    </p:extLst>
  </p:cSld>
  <p:clrMapOvr>
    <a:masterClrMapping/>
  </p:clrMapOvr>
  <p:transition spd="med">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1781390" y="1176010"/>
            <a:ext cx="5746253" cy="523220"/>
          </a:xfrm>
          <a:prstGeom prst="rect">
            <a:avLst/>
          </a:prstGeom>
          <a:noFill/>
        </p:spPr>
        <p:txBody>
          <a:bodyPr wrap="none" rtlCol="0">
            <a:spAutoFit/>
          </a:bodyPr>
          <a:lstStyle/>
          <a:p>
            <a:pPr algn="ctr"/>
            <a:r>
              <a:rPr lang="en-US" sz="2800" dirty="0"/>
              <a:t>Properties Fields Explained, continued</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402" y="2209800"/>
            <a:ext cx="7134225"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upp 4">
            <a:extLst>
              <a:ext uri="{FF2B5EF4-FFF2-40B4-BE49-F238E27FC236}">
                <a16:creationId xmlns:a16="http://schemas.microsoft.com/office/drawing/2014/main" id="{DD58F5B2-A860-7E87-A017-476CE7A060B6}"/>
              </a:ext>
            </a:extLst>
          </p:cNvPr>
          <p:cNvGrpSpPr/>
          <p:nvPr/>
        </p:nvGrpSpPr>
        <p:grpSpPr>
          <a:xfrm>
            <a:off x="1942805" y="4156216"/>
            <a:ext cx="4936320" cy="677520"/>
            <a:chOff x="1942805" y="4156216"/>
            <a:chExt cx="4936320" cy="677520"/>
          </a:xfrm>
        </p:grpSpPr>
        <mc:AlternateContent xmlns:mc="http://schemas.openxmlformats.org/markup-compatibility/2006">
          <mc:Choice xmlns:p14="http://schemas.microsoft.com/office/powerpoint/2010/main" Requires="p14">
            <p:contentPart p14:bwMode="auto" r:id="rId3">
              <p14:nvContentPartPr>
                <p14:cNvPr id="2" name="Pennanteckning 1">
                  <a:extLst>
                    <a:ext uri="{FF2B5EF4-FFF2-40B4-BE49-F238E27FC236}">
                      <a16:creationId xmlns:a16="http://schemas.microsoft.com/office/drawing/2014/main" id="{403FCFFA-67F4-26AA-FBE0-D344939A8CF5}"/>
                    </a:ext>
                  </a:extLst>
                </p14:cNvPr>
                <p14:cNvContentPartPr/>
                <p14:nvPr/>
              </p14:nvContentPartPr>
              <p14:xfrm>
                <a:off x="1942805" y="4176736"/>
                <a:ext cx="4312080" cy="489240"/>
              </p14:xfrm>
            </p:contentPart>
          </mc:Choice>
          <mc:Fallback>
            <p:pic>
              <p:nvPicPr>
                <p:cNvPr id="2" name="Pennanteckning 1">
                  <a:extLst>
                    <a:ext uri="{FF2B5EF4-FFF2-40B4-BE49-F238E27FC236}">
                      <a16:creationId xmlns:a16="http://schemas.microsoft.com/office/drawing/2014/main" id="{403FCFFA-67F4-26AA-FBE0-D344939A8CF5}"/>
                    </a:ext>
                  </a:extLst>
                </p:cNvPr>
                <p:cNvPicPr/>
                <p:nvPr/>
              </p:nvPicPr>
              <p:blipFill>
                <a:blip r:embed="rId4"/>
                <a:stretch>
                  <a:fillRect/>
                </a:stretch>
              </p:blipFill>
              <p:spPr>
                <a:xfrm>
                  <a:off x="1936685" y="4170616"/>
                  <a:ext cx="4324320" cy="501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Pennanteckning 3">
                  <a:extLst>
                    <a:ext uri="{FF2B5EF4-FFF2-40B4-BE49-F238E27FC236}">
                      <a16:creationId xmlns:a16="http://schemas.microsoft.com/office/drawing/2014/main" id="{0589CC65-103C-38FF-FCD9-071F4255C686}"/>
                    </a:ext>
                  </a:extLst>
                </p14:cNvPr>
                <p14:cNvContentPartPr/>
                <p14:nvPr/>
              </p14:nvContentPartPr>
              <p14:xfrm>
                <a:off x="3595565" y="4156216"/>
                <a:ext cx="3283560" cy="677520"/>
              </p14:xfrm>
            </p:contentPart>
          </mc:Choice>
          <mc:Fallback>
            <p:pic>
              <p:nvPicPr>
                <p:cNvPr id="4" name="Pennanteckning 3">
                  <a:extLst>
                    <a:ext uri="{FF2B5EF4-FFF2-40B4-BE49-F238E27FC236}">
                      <a16:creationId xmlns:a16="http://schemas.microsoft.com/office/drawing/2014/main" id="{0589CC65-103C-38FF-FCD9-071F4255C686}"/>
                    </a:ext>
                  </a:extLst>
                </p:cNvPr>
                <p:cNvPicPr/>
                <p:nvPr/>
              </p:nvPicPr>
              <p:blipFill>
                <a:blip r:embed="rId6"/>
                <a:stretch>
                  <a:fillRect/>
                </a:stretch>
              </p:blipFill>
              <p:spPr>
                <a:xfrm>
                  <a:off x="3589445" y="4150096"/>
                  <a:ext cx="3295800" cy="689760"/>
                </a:xfrm>
                <a:prstGeom prst="rect">
                  <a:avLst/>
                </a:prstGeom>
              </p:spPr>
            </p:pic>
          </mc:Fallback>
        </mc:AlternateContent>
      </p:grpSp>
    </p:spTree>
    <p:extLst>
      <p:ext uri="{BB962C8B-B14F-4D97-AF65-F5344CB8AC3E}">
        <p14:creationId xmlns:p14="http://schemas.microsoft.com/office/powerpoint/2010/main" val="3432131068"/>
      </p:ext>
    </p:extLst>
  </p:cSld>
  <p:clrMapOvr>
    <a:masterClrMapping/>
  </p:clrMapOvr>
  <p:transition spd="med">
    <p:cove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590800" y="1143000"/>
            <a:ext cx="4065537" cy="584775"/>
          </a:xfrm>
          <a:prstGeom prst="rect">
            <a:avLst/>
          </a:prstGeom>
        </p:spPr>
        <p:txBody>
          <a:bodyPr wrap="none">
            <a:spAutoFit/>
          </a:bodyPr>
          <a:lstStyle/>
          <a:p>
            <a:r>
              <a:rPr lang="en-US" sz="3200" dirty="0"/>
              <a:t>Building and Publishing</a:t>
            </a:r>
          </a:p>
        </p:txBody>
      </p:sp>
      <p:sp>
        <p:nvSpPr>
          <p:cNvPr id="8" name="Rectangle 7"/>
          <p:cNvSpPr/>
          <p:nvPr/>
        </p:nvSpPr>
        <p:spPr>
          <a:xfrm>
            <a:off x="1153163" y="2057400"/>
            <a:ext cx="3769493" cy="461665"/>
          </a:xfrm>
          <a:prstGeom prst="rect">
            <a:avLst/>
          </a:prstGeom>
        </p:spPr>
        <p:txBody>
          <a:bodyPr wrap="none">
            <a:spAutoFit/>
          </a:bodyPr>
          <a:lstStyle/>
          <a:p>
            <a:r>
              <a:rPr lang="en-US" sz="2400" dirty="0"/>
              <a:t>Procedures Without Projects</a:t>
            </a:r>
          </a:p>
        </p:txBody>
      </p:sp>
      <p:sp>
        <p:nvSpPr>
          <p:cNvPr id="9" name="Rectangle 8"/>
          <p:cNvSpPr/>
          <p:nvPr/>
        </p:nvSpPr>
        <p:spPr>
          <a:xfrm>
            <a:off x="1153162" y="2667000"/>
            <a:ext cx="6924038" cy="2800767"/>
          </a:xfrm>
          <a:prstGeom prst="rect">
            <a:avLst/>
          </a:prstGeom>
        </p:spPr>
        <p:txBody>
          <a:bodyPr wrap="square">
            <a:spAutoFit/>
          </a:bodyPr>
          <a:lstStyle/>
          <a:p>
            <a:pPr marL="342900" indent="-342900">
              <a:buFont typeface="+mj-lt"/>
              <a:buAutoNum type="arabicPeriod"/>
            </a:pPr>
            <a:r>
              <a:rPr lang="en-US" sz="2200" dirty="0"/>
              <a:t>Procedures developed outside of projects do not support the build operation.  </a:t>
            </a:r>
          </a:p>
          <a:p>
            <a:pPr marL="342900" indent="-342900">
              <a:buFont typeface="+mj-lt"/>
              <a:buAutoNum type="arabicPeriod"/>
            </a:pPr>
            <a:r>
              <a:rPr lang="en-US" sz="2200" dirty="0"/>
              <a:t>These procedures are edited, debugged then published.  </a:t>
            </a:r>
          </a:p>
          <a:p>
            <a:pPr marL="342900" indent="-342900">
              <a:buFont typeface="+mj-lt"/>
              <a:buAutoNum type="arabicPeriod"/>
            </a:pPr>
            <a:r>
              <a:rPr lang="en-US" sz="2200" dirty="0"/>
              <a:t>Any procedure opened with the File, Open Procedure option is opened outside of a project.  </a:t>
            </a:r>
          </a:p>
          <a:p>
            <a:pPr marL="342900" indent="-342900">
              <a:buFont typeface="+mj-lt"/>
              <a:buAutoNum type="arabicPeriod"/>
            </a:pPr>
            <a:r>
              <a:rPr lang="en-US" sz="2200" dirty="0"/>
              <a:t>However, files in a procedure project can also be published as individual compiled procedure files.  </a:t>
            </a:r>
          </a:p>
          <a:p>
            <a:pPr marL="342900" indent="-342900">
              <a:buFont typeface="+mj-lt"/>
              <a:buAutoNum type="arabicPeriod"/>
            </a:pPr>
            <a:r>
              <a:rPr lang="en-US" sz="2200" dirty="0"/>
              <a:t>Only procedures that compile can be published. </a:t>
            </a:r>
          </a:p>
        </p:txBody>
      </p:sp>
    </p:spTree>
    <p:extLst>
      <p:ext uri="{BB962C8B-B14F-4D97-AF65-F5344CB8AC3E}">
        <p14:creationId xmlns:p14="http://schemas.microsoft.com/office/powerpoint/2010/main" val="3135798765"/>
      </p:ext>
    </p:extLst>
  </p:cSld>
  <p:clrMapOvr>
    <a:masterClrMapping/>
  </p:clrMapOvr>
  <p:transition spd="med">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8107" y="1905000"/>
            <a:ext cx="596265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322832" y="5562600"/>
            <a:ext cx="6553200" cy="646331"/>
          </a:xfrm>
          <a:prstGeom prst="rect">
            <a:avLst/>
          </a:prstGeom>
        </p:spPr>
        <p:txBody>
          <a:bodyPr wrap="square">
            <a:spAutoFit/>
          </a:bodyPr>
          <a:lstStyle/>
          <a:p>
            <a:pPr algn="ctr"/>
            <a:r>
              <a:rPr lang="en-US" dirty="0"/>
              <a:t> General flow chart of editing and publishing a procedure that is not in a project. </a:t>
            </a:r>
          </a:p>
        </p:txBody>
      </p:sp>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9663" y="1143000"/>
            <a:ext cx="391953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0114787"/>
      </p:ext>
    </p:extLst>
  </p:cSld>
  <p:clrMapOvr>
    <a:masterClrMapping/>
  </p:clrMapOvr>
  <p:transition spd="med">
    <p:cove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52400" y="1143000"/>
            <a:ext cx="8915400" cy="5170646"/>
          </a:xfrm>
          <a:prstGeom prst="rect">
            <a:avLst/>
          </a:prstGeom>
        </p:spPr>
        <p:txBody>
          <a:bodyPr wrap="square">
            <a:spAutoFit/>
          </a:bodyPr>
          <a:lstStyle/>
          <a:p>
            <a:pPr marL="342900" indent="-342900">
              <a:buFont typeface="+mj-lt"/>
              <a:buAutoNum type="arabicPeriod"/>
            </a:pPr>
            <a:r>
              <a:rPr lang="en-US" dirty="0"/>
              <a:t>Open an existing procedure using the File, Open Procedure menu choice, or create a new procedure with CTRL+N or File, New Procedure.</a:t>
            </a:r>
          </a:p>
          <a:p>
            <a:pPr marL="342900" indent="-342900">
              <a:buFont typeface="+mj-lt"/>
              <a:buAutoNum type="arabicPeriod"/>
            </a:pPr>
            <a:endParaRPr lang="en-US" sz="1000" dirty="0"/>
          </a:p>
          <a:p>
            <a:pPr marL="342900" indent="-342900">
              <a:buFont typeface="+mj-lt"/>
              <a:buAutoNum type="arabicPeriod"/>
            </a:pPr>
            <a:r>
              <a:rPr lang="en-US" dirty="0"/>
              <a:t>Add text to the instrument line, and edit the procedure content. </a:t>
            </a:r>
          </a:p>
          <a:p>
            <a:pPr marL="342900" indent="-342900">
              <a:buFont typeface="+mj-lt"/>
              <a:buAutoNum type="arabicPeriod"/>
            </a:pPr>
            <a:endParaRPr lang="en-US" sz="1000" dirty="0"/>
          </a:p>
          <a:p>
            <a:pPr marL="342900" indent="-342900">
              <a:buFont typeface="+mj-lt"/>
              <a:buAutoNum type="arabicPeriod"/>
            </a:pPr>
            <a:r>
              <a:rPr lang="en-US" dirty="0"/>
              <a:t>Press F9 to Compile Check the procedure.  This process ensures that all procedure content is valid and that the procedure can be compiled. </a:t>
            </a:r>
          </a:p>
          <a:p>
            <a:pPr marL="342900" indent="-342900">
              <a:buFont typeface="+mj-lt"/>
              <a:buAutoNum type="arabicPeriod"/>
            </a:pPr>
            <a:endParaRPr lang="en-US" sz="1000" dirty="0"/>
          </a:p>
          <a:p>
            <a:pPr marL="342900" indent="-342900">
              <a:buFont typeface="+mj-lt"/>
              <a:buAutoNum type="arabicPeriod"/>
            </a:pPr>
            <a:r>
              <a:rPr lang="en-US" dirty="0"/>
              <a:t>Test Run the procedure by using F5.  Use the Debug Toolbar or short-cuts to control the debug process.  </a:t>
            </a:r>
          </a:p>
          <a:p>
            <a:pPr marL="342900" indent="-342900">
              <a:buFont typeface="+mj-lt"/>
              <a:buAutoNum type="arabicPeriod"/>
            </a:pPr>
            <a:endParaRPr lang="en-US" sz="1000" dirty="0"/>
          </a:p>
          <a:p>
            <a:pPr marL="342900" indent="-342900">
              <a:buFont typeface="+mj-lt"/>
              <a:buAutoNum type="arabicPeriod"/>
            </a:pPr>
            <a:r>
              <a:rPr lang="en-US" dirty="0"/>
              <a:t>Repeat steps 2-4 until the procedure meets expectations.</a:t>
            </a:r>
          </a:p>
          <a:p>
            <a:pPr marL="342900" indent="-342900">
              <a:buFont typeface="+mj-lt"/>
              <a:buAutoNum type="arabicPeriod"/>
            </a:pPr>
            <a:endParaRPr lang="en-US" sz="1000" dirty="0"/>
          </a:p>
          <a:p>
            <a:pPr marL="342900" indent="-342900">
              <a:buFont typeface="+mj-lt"/>
              <a:buAutoNum type="arabicPeriod"/>
            </a:pPr>
            <a:r>
              <a:rPr lang="en-US" dirty="0"/>
              <a:t>Publish the procedure using the Build, Publish Procedure(s) or Build, Publish Procedure(s) To option to add the procedure to the compiled procedure directory.   </a:t>
            </a:r>
          </a:p>
          <a:p>
            <a:pPr marL="342900" indent="-342900">
              <a:buFont typeface="+mj-lt"/>
              <a:buAutoNum type="arabicPeriod"/>
            </a:pPr>
            <a:endParaRPr lang="en-US" sz="1000" dirty="0"/>
          </a:p>
          <a:p>
            <a:pPr marL="342900" indent="-342900">
              <a:buFont typeface="+mj-lt"/>
              <a:buAutoNum type="arabicPeriod"/>
            </a:pPr>
            <a:r>
              <a:rPr lang="en-US" dirty="0"/>
              <a:t>Use the Procedure Selector to hide procedures that should not be accessible by the Run Time. </a:t>
            </a:r>
          </a:p>
          <a:p>
            <a:pPr marL="342900" indent="-342900">
              <a:buFont typeface="+mj-lt"/>
              <a:buAutoNum type="arabicPeriod"/>
            </a:pPr>
            <a:endParaRPr lang="en-US" sz="1000" dirty="0"/>
          </a:p>
          <a:p>
            <a:pPr marL="342900" indent="-342900">
              <a:buFont typeface="+mj-lt"/>
              <a:buAutoNum type="arabicPeriod"/>
            </a:pPr>
            <a:r>
              <a:rPr lang="en-US" dirty="0"/>
              <a:t>Use the MET/CAL Run Time, Calibrate menu to launch the published procedure.  </a:t>
            </a:r>
          </a:p>
          <a:p>
            <a:pPr marL="342900" indent="-342900">
              <a:buFont typeface="+mj-lt"/>
              <a:buAutoNum type="arabicPeriod"/>
            </a:pPr>
            <a:endParaRPr lang="en-US" dirty="0"/>
          </a:p>
        </p:txBody>
      </p:sp>
    </p:spTree>
    <p:extLst>
      <p:ext uri="{BB962C8B-B14F-4D97-AF65-F5344CB8AC3E}">
        <p14:creationId xmlns:p14="http://schemas.microsoft.com/office/powerpoint/2010/main" val="1574710335"/>
      </p:ext>
    </p:extLst>
  </p:cSld>
  <p:clrMapOvr>
    <a:masterClrMapping/>
  </p:clrMapOvr>
  <p:transition spd="med">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286000" y="1143000"/>
            <a:ext cx="4771499" cy="584775"/>
          </a:xfrm>
          <a:prstGeom prst="rect">
            <a:avLst/>
          </a:prstGeom>
        </p:spPr>
        <p:txBody>
          <a:bodyPr wrap="none">
            <a:spAutoFit/>
          </a:bodyPr>
          <a:lstStyle/>
          <a:p>
            <a:r>
              <a:rPr lang="en-US" sz="3200" dirty="0"/>
              <a:t>Building Procedure Projects</a:t>
            </a:r>
          </a:p>
        </p:txBody>
      </p:sp>
      <p:sp>
        <p:nvSpPr>
          <p:cNvPr id="8" name="Rectangle 7"/>
          <p:cNvSpPr/>
          <p:nvPr/>
        </p:nvSpPr>
        <p:spPr>
          <a:xfrm>
            <a:off x="457200" y="1773419"/>
            <a:ext cx="5638800" cy="369332"/>
          </a:xfrm>
          <a:prstGeom prst="rect">
            <a:avLst/>
          </a:prstGeom>
        </p:spPr>
        <p:txBody>
          <a:bodyPr wrap="square">
            <a:spAutoFit/>
          </a:bodyPr>
          <a:lstStyle/>
          <a:p>
            <a:r>
              <a:rPr lang="en-US" dirty="0"/>
              <a:t>The Build and Publish process does the following: </a:t>
            </a:r>
          </a:p>
        </p:txBody>
      </p:sp>
      <p:sp>
        <p:nvSpPr>
          <p:cNvPr id="9" name="Rectangle 8"/>
          <p:cNvSpPr/>
          <p:nvPr/>
        </p:nvSpPr>
        <p:spPr>
          <a:xfrm>
            <a:off x="838200" y="2158652"/>
            <a:ext cx="7467600" cy="923330"/>
          </a:xfrm>
          <a:prstGeom prst="rect">
            <a:avLst/>
          </a:prstGeom>
        </p:spPr>
        <p:txBody>
          <a:bodyPr wrap="square">
            <a:spAutoFit/>
          </a:bodyPr>
          <a:lstStyle/>
          <a:p>
            <a:r>
              <a:rPr lang="en-US" dirty="0"/>
              <a:t>Verifies that all procedures in the project compile without errors.  Warnings do not prevent a compiling.  Reference the Output window to view build process errors. The Status bar also updates with general progress information. </a:t>
            </a:r>
          </a:p>
        </p:txBody>
      </p:sp>
      <p:sp>
        <p:nvSpPr>
          <p:cNvPr id="10" name="Rectangle 9"/>
          <p:cNvSpPr/>
          <p:nvPr/>
        </p:nvSpPr>
        <p:spPr>
          <a:xfrm>
            <a:off x="838200" y="3200400"/>
            <a:ext cx="7543800" cy="2862322"/>
          </a:xfrm>
          <a:prstGeom prst="rect">
            <a:avLst/>
          </a:prstGeom>
        </p:spPr>
        <p:txBody>
          <a:bodyPr wrap="square">
            <a:spAutoFit/>
          </a:bodyPr>
          <a:lstStyle/>
          <a:p>
            <a:r>
              <a:rPr lang="en-US" dirty="0"/>
              <a:t>Scans each procedure and verifies procedures referenced in CALL statements are in the project.  Even files market as Exclude from Build in the file properties must be in the project however they will not be added to the final PXE.</a:t>
            </a:r>
          </a:p>
          <a:p>
            <a:endParaRPr lang="en-US" dirty="0"/>
          </a:p>
          <a:p>
            <a:r>
              <a:rPr lang="en-US" dirty="0"/>
              <a:t>Scans each procedure and verifies that each image referenced by a PIC statement is in the project. If a variable is used to reference the image, the file cannot be verified.  In this case, it is up to the user to ensure that the picture is included in the project or is in the active pic directory defined by the metcal.ini file.     </a:t>
            </a:r>
          </a:p>
          <a:p>
            <a:endParaRPr lang="en-US" dirty="0"/>
          </a:p>
        </p:txBody>
      </p:sp>
    </p:spTree>
    <p:extLst>
      <p:ext uri="{BB962C8B-B14F-4D97-AF65-F5344CB8AC3E}">
        <p14:creationId xmlns:p14="http://schemas.microsoft.com/office/powerpoint/2010/main" val="3611133446"/>
      </p:ext>
    </p:extLst>
  </p:cSld>
  <p:clrMapOvr>
    <a:masterClrMapping/>
  </p:clrMapOvr>
  <p:transition spd="med">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066800" y="1143000"/>
            <a:ext cx="7010400" cy="584775"/>
          </a:xfrm>
          <a:prstGeom prst="rect">
            <a:avLst/>
          </a:prstGeom>
        </p:spPr>
        <p:txBody>
          <a:bodyPr wrap="square">
            <a:spAutoFit/>
          </a:bodyPr>
          <a:lstStyle/>
          <a:p>
            <a:pPr lvl="0" algn="ctr"/>
            <a:r>
              <a:rPr lang="en-US" sz="3200" dirty="0">
                <a:solidFill>
                  <a:prstClr val="black"/>
                </a:solidFill>
              </a:rPr>
              <a:t>Building Procedure Projects, continued</a:t>
            </a:r>
          </a:p>
        </p:txBody>
      </p:sp>
      <p:sp>
        <p:nvSpPr>
          <p:cNvPr id="8" name="Rectangle 7"/>
          <p:cNvSpPr/>
          <p:nvPr/>
        </p:nvSpPr>
        <p:spPr>
          <a:xfrm>
            <a:off x="358140" y="1736478"/>
            <a:ext cx="8458200" cy="4524315"/>
          </a:xfrm>
          <a:prstGeom prst="rect">
            <a:avLst/>
          </a:prstGeom>
        </p:spPr>
        <p:txBody>
          <a:bodyPr wrap="square">
            <a:spAutoFit/>
          </a:bodyPr>
          <a:lstStyle/>
          <a:p>
            <a:r>
              <a:rPr lang="en-US" dirty="0"/>
              <a:t>Scans each procedure for DOS statements and ensures that the application called by the statement is in the project.  Similar to pictures, if a variable is used the program cannot be verified at build time.  It is up to the user to ensure that the file is included in the project or is in the </a:t>
            </a:r>
            <a:r>
              <a:rPr lang="en-US" dirty="0" err="1"/>
              <a:t>User_Prog_Dir</a:t>
            </a:r>
            <a:r>
              <a:rPr lang="en-US" dirty="0"/>
              <a:t> or the </a:t>
            </a:r>
            <a:r>
              <a:rPr lang="en-US" dirty="0" err="1"/>
              <a:t>User_CWD</a:t>
            </a:r>
            <a:r>
              <a:rPr lang="en-US" dirty="0"/>
              <a:t> defined by the metcal.ini file. </a:t>
            </a:r>
          </a:p>
          <a:p>
            <a:endParaRPr lang="en-US" dirty="0"/>
          </a:p>
          <a:p>
            <a:r>
              <a:rPr lang="en-US" dirty="0"/>
              <a:t>All files in the project that are compressed and added to a zip file that is named the same as the Package File Name defined in the Project Properties dialog. The file is copied to the \Bin directory relative to the active procedure project file. </a:t>
            </a:r>
          </a:p>
          <a:p>
            <a:endParaRPr lang="en-US" dirty="0"/>
          </a:p>
          <a:p>
            <a:r>
              <a:rPr lang="en-US" dirty="0"/>
              <a:t>The zip file contains all relevant source files necessary to rebuild the Procedure Project.  Use this file to transfer source to another user if it is necessary to rebuild the project on a system that does not have access to the original project files. </a:t>
            </a:r>
          </a:p>
          <a:p>
            <a:endParaRPr lang="en-US" dirty="0"/>
          </a:p>
          <a:p>
            <a:r>
              <a:rPr lang="en-US" dirty="0"/>
              <a:t>Regardless of the Package Type selection in the Project Properties, a PXE file is also created in the \Bin project sub directory.   All debugging is performed by using the PXE file in this folder. </a:t>
            </a:r>
          </a:p>
        </p:txBody>
      </p:sp>
    </p:spTree>
    <p:extLst>
      <p:ext uri="{BB962C8B-B14F-4D97-AF65-F5344CB8AC3E}">
        <p14:creationId xmlns:p14="http://schemas.microsoft.com/office/powerpoint/2010/main" val="3057648627"/>
      </p:ext>
    </p:extLst>
  </p:cSld>
  <p:clrMapOvr>
    <a:masterClrMapping/>
  </p:clrMapOvr>
  <p:transition spd="med">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762000" y="1143000"/>
            <a:ext cx="7467600" cy="584775"/>
          </a:xfrm>
          <a:prstGeom prst="rect">
            <a:avLst/>
          </a:prstGeom>
        </p:spPr>
        <p:txBody>
          <a:bodyPr wrap="square">
            <a:spAutoFit/>
          </a:bodyPr>
          <a:lstStyle/>
          <a:p>
            <a:pPr lvl="0" algn="ctr"/>
            <a:r>
              <a:rPr lang="en-US" sz="3200" dirty="0">
                <a:solidFill>
                  <a:prstClr val="black"/>
                </a:solidFill>
              </a:rPr>
              <a:t>Building Procedure Projects, continued</a:t>
            </a:r>
          </a:p>
        </p:txBody>
      </p:sp>
      <p:sp>
        <p:nvSpPr>
          <p:cNvPr id="8" name="Rectangle 7"/>
          <p:cNvSpPr/>
          <p:nvPr/>
        </p:nvSpPr>
        <p:spPr>
          <a:xfrm>
            <a:off x="304800" y="1764798"/>
            <a:ext cx="8610600" cy="3970318"/>
          </a:xfrm>
          <a:prstGeom prst="rect">
            <a:avLst/>
          </a:prstGeom>
        </p:spPr>
        <p:txBody>
          <a:bodyPr wrap="square">
            <a:spAutoFit/>
          </a:bodyPr>
          <a:lstStyle/>
          <a:p>
            <a:r>
              <a:rPr lang="en-US" dirty="0"/>
              <a:t>If the Build operation was initiated by Start Debugging, the actively selected procedure will execute starting at the first line of code. Debug from Cursor will always begin at the current cursor point of the active procedure. </a:t>
            </a:r>
          </a:p>
          <a:p>
            <a:endParaRPr lang="en-US" dirty="0"/>
          </a:p>
          <a:p>
            <a:r>
              <a:rPr lang="en-US" dirty="0"/>
              <a:t>When the Package Type selection in the Project Properties dialog is PKM and building was initiated by a Publish operation, a PKM file is also created in the \Bin directory. </a:t>
            </a:r>
          </a:p>
          <a:p>
            <a:endParaRPr lang="en-US" dirty="0"/>
          </a:p>
          <a:p>
            <a:r>
              <a:rPr lang="en-US" dirty="0"/>
              <a:t>When the Build, Publish Package option is used, the PKM or PXE file is copied to the target location selected by the user when the option was first pressed. Note publishing a package is effectively a file copy operation to move the package from the \Bin directory to the Run Time working directory. The default folder is the current compiled procedure directory. </a:t>
            </a:r>
          </a:p>
          <a:p>
            <a:endParaRPr lang="en-US" dirty="0"/>
          </a:p>
          <a:p>
            <a:r>
              <a:rPr lang="en-US" dirty="0"/>
              <a:t>For archival purposes, it is good practice to backup the project Zip file with the PXE after publishing. This is a user specific operation that is not handled by the procedure editor. </a:t>
            </a:r>
          </a:p>
        </p:txBody>
      </p:sp>
    </p:spTree>
    <p:extLst>
      <p:ext uri="{BB962C8B-B14F-4D97-AF65-F5344CB8AC3E}">
        <p14:creationId xmlns:p14="http://schemas.microsoft.com/office/powerpoint/2010/main" val="3183673345"/>
      </p:ext>
    </p:extLst>
  </p:cSld>
  <p:clrMapOvr>
    <a:masterClrMapping/>
  </p:clrMapOvr>
  <p:transition spd="med">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381000" y="1316000"/>
            <a:ext cx="8382000" cy="369332"/>
          </a:xfrm>
          <a:prstGeom prst="rect">
            <a:avLst/>
          </a:prstGeom>
        </p:spPr>
        <p:txBody>
          <a:bodyPr wrap="square">
            <a:spAutoFit/>
          </a:bodyPr>
          <a:lstStyle/>
          <a:p>
            <a:r>
              <a:rPr lang="en-US" dirty="0"/>
              <a:t>A flow chart of the Build/Publish sequence for procedures in a project </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981200"/>
            <a:ext cx="5791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777382"/>
      </p:ext>
    </p:extLst>
  </p:cSld>
  <p:clrMapOvr>
    <a:masterClrMapping/>
  </p:clrMapOvr>
  <p:transition spd="med">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789058" y="1066800"/>
            <a:ext cx="5565883" cy="523220"/>
          </a:xfrm>
          <a:prstGeom prst="rect">
            <a:avLst/>
          </a:prstGeom>
        </p:spPr>
        <p:txBody>
          <a:bodyPr wrap="none">
            <a:spAutoFit/>
          </a:bodyPr>
          <a:lstStyle/>
          <a:p>
            <a:pPr algn="ctr"/>
            <a:r>
              <a:rPr lang="en-US" sz="2800" dirty="0"/>
              <a:t>Migrating Procedures from 7.X to 8.0</a:t>
            </a:r>
          </a:p>
        </p:txBody>
      </p:sp>
      <p:sp>
        <p:nvSpPr>
          <p:cNvPr id="8" name="Rectangle 7"/>
          <p:cNvSpPr/>
          <p:nvPr/>
        </p:nvSpPr>
        <p:spPr>
          <a:xfrm>
            <a:off x="758952" y="1752600"/>
            <a:ext cx="7924800" cy="4524315"/>
          </a:xfrm>
          <a:prstGeom prst="rect">
            <a:avLst/>
          </a:prstGeom>
        </p:spPr>
        <p:txBody>
          <a:bodyPr wrap="square">
            <a:spAutoFit/>
          </a:bodyPr>
          <a:lstStyle/>
          <a:p>
            <a:pPr marL="342900" indent="-342900">
              <a:buFont typeface="+mj-lt"/>
              <a:buAutoNum type="arabicPeriod"/>
            </a:pPr>
            <a:r>
              <a:rPr lang="en-US" sz="2400" dirty="0"/>
              <a:t>The compiled procedure format has not changed.  </a:t>
            </a:r>
          </a:p>
          <a:p>
            <a:pPr marL="342900" indent="-342900">
              <a:buFont typeface="+mj-lt"/>
              <a:buAutoNum type="arabicPeriod"/>
            </a:pPr>
            <a:r>
              <a:rPr lang="en-US" sz="2400" dirty="0"/>
              <a:t>MET/CAL has always used a compiled procedure format consisting of a </a:t>
            </a:r>
            <a:r>
              <a:rPr lang="en-US" sz="2400" dirty="0" err="1"/>
              <a:t>proc.dir</a:t>
            </a:r>
            <a:r>
              <a:rPr lang="en-US" sz="2400" dirty="0"/>
              <a:t> file and numbered .pro files for each procedure.</a:t>
            </a:r>
          </a:p>
          <a:p>
            <a:pPr marL="342900" indent="-342900">
              <a:buFont typeface="+mj-lt"/>
              <a:buAutoNum type="arabicPeriod"/>
            </a:pPr>
            <a:r>
              <a:rPr lang="en-US" sz="2400" dirty="0"/>
              <a:t>The MET/CAL Editor has always allowed procedures to be created, opened, edited, and saved to this compiled format.  </a:t>
            </a:r>
          </a:p>
          <a:p>
            <a:pPr marL="342900" indent="-342900">
              <a:buFont typeface="+mj-lt"/>
              <a:buAutoNum type="arabicPeriod"/>
            </a:pPr>
            <a:r>
              <a:rPr lang="en-US" sz="2400" dirty="0"/>
              <a:t>The format of the *.pro files has not changed with MET/CAL 8.0.  </a:t>
            </a:r>
          </a:p>
          <a:p>
            <a:pPr marL="342900" indent="-342900">
              <a:buFont typeface="+mj-lt"/>
              <a:buAutoNum type="arabicPeriod"/>
            </a:pPr>
            <a:r>
              <a:rPr lang="en-US" sz="2400" dirty="0"/>
              <a:t>Procedures created with MET/CAL 8.0 can function on earlier versions of MET/CAL, as long as new functions are not employed which require version 8 (5522A FSC, LIB FSC, etc.).</a:t>
            </a:r>
          </a:p>
        </p:txBody>
      </p:sp>
    </p:spTree>
    <p:extLst>
      <p:ext uri="{BB962C8B-B14F-4D97-AF65-F5344CB8AC3E}">
        <p14:creationId xmlns:p14="http://schemas.microsoft.com/office/powerpoint/2010/main" val="3048732555"/>
      </p:ext>
    </p:extLst>
  </p:cSld>
  <p:clrMapOvr>
    <a:masterClrMapping/>
  </p:clrMapOvr>
  <p:transition spd="med">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759296" y="1066800"/>
            <a:ext cx="5391028" cy="584775"/>
          </a:xfrm>
          <a:prstGeom prst="rect">
            <a:avLst/>
          </a:prstGeom>
        </p:spPr>
        <p:txBody>
          <a:bodyPr wrap="none">
            <a:spAutoFit/>
          </a:bodyPr>
          <a:lstStyle/>
          <a:p>
            <a:pPr algn="ctr"/>
            <a:r>
              <a:rPr lang="en-US" sz="3200" dirty="0"/>
              <a:t>Procedure Source Code as Text </a:t>
            </a:r>
          </a:p>
        </p:txBody>
      </p:sp>
      <p:sp>
        <p:nvSpPr>
          <p:cNvPr id="8" name="Rectangle 7"/>
          <p:cNvSpPr/>
          <p:nvPr/>
        </p:nvSpPr>
        <p:spPr>
          <a:xfrm>
            <a:off x="685800" y="1997839"/>
            <a:ext cx="7848600" cy="2800767"/>
          </a:xfrm>
          <a:prstGeom prst="rect">
            <a:avLst/>
          </a:prstGeom>
        </p:spPr>
        <p:txBody>
          <a:bodyPr wrap="square">
            <a:spAutoFit/>
          </a:bodyPr>
          <a:lstStyle/>
          <a:p>
            <a:pPr marL="342900" indent="-342900">
              <a:buFont typeface="+mj-lt"/>
              <a:buAutoNum type="arabicPeriod"/>
            </a:pPr>
            <a:r>
              <a:rPr lang="en-US" sz="2200" dirty="0"/>
              <a:t>Earlier versions of MET/CAL had the ability to maintain procedure source code as text files. </a:t>
            </a:r>
          </a:p>
          <a:p>
            <a:pPr marL="342900" indent="-342900">
              <a:buFont typeface="+mj-lt"/>
              <a:buAutoNum type="arabicPeriod"/>
            </a:pPr>
            <a:r>
              <a:rPr lang="en-US" sz="2200" dirty="0"/>
              <a:t>Many customers elected to save everything in the compiled procedure format since this was the default MET/CAL behavior.</a:t>
            </a:r>
          </a:p>
          <a:p>
            <a:pPr marL="342900" indent="-342900">
              <a:buFont typeface="+mj-lt"/>
              <a:buAutoNum type="arabicPeriod"/>
            </a:pPr>
            <a:r>
              <a:rPr lang="en-US" sz="2200" dirty="0"/>
              <a:t> Pressing standard keyboard shortcuts like </a:t>
            </a:r>
            <a:r>
              <a:rPr lang="en-US" sz="2200" dirty="0" err="1"/>
              <a:t>Ctrl+S</a:t>
            </a:r>
            <a:r>
              <a:rPr lang="en-US" sz="2200" dirty="0"/>
              <a:t> saved procedures to the default </a:t>
            </a:r>
            <a:r>
              <a:rPr lang="en-US" sz="2200" dirty="0" err="1"/>
              <a:t>proc.dir</a:t>
            </a:r>
            <a:r>
              <a:rPr lang="en-US" sz="2200" dirty="0"/>
              <a:t> in compiled format, not to text files on a hard drive. </a:t>
            </a:r>
          </a:p>
          <a:p>
            <a:pPr marL="342900" indent="-342900">
              <a:buFont typeface="+mj-lt"/>
              <a:buAutoNum type="arabicPeriod"/>
            </a:pPr>
            <a:r>
              <a:rPr lang="en-US" sz="2200" dirty="0"/>
              <a:t>Saving the same procedure as a text file required extra steps.</a:t>
            </a:r>
          </a:p>
        </p:txBody>
      </p:sp>
      <p:sp>
        <p:nvSpPr>
          <p:cNvPr id="9" name="Rectangle 8"/>
          <p:cNvSpPr/>
          <p:nvPr/>
        </p:nvSpPr>
        <p:spPr>
          <a:xfrm>
            <a:off x="2168810" y="5029200"/>
            <a:ext cx="4572000" cy="830997"/>
          </a:xfrm>
          <a:prstGeom prst="rect">
            <a:avLst/>
          </a:prstGeom>
        </p:spPr>
        <p:txBody>
          <a:bodyPr>
            <a:spAutoFit/>
          </a:bodyPr>
          <a:lstStyle/>
          <a:p>
            <a:pPr algn="ctr"/>
            <a:r>
              <a:rPr lang="en-US" sz="2400" b="1" dirty="0"/>
              <a:t>Using the compiled procedure format has a few drawbacks</a:t>
            </a:r>
          </a:p>
        </p:txBody>
      </p:sp>
    </p:spTree>
    <p:extLst>
      <p:ext uri="{BB962C8B-B14F-4D97-AF65-F5344CB8AC3E}">
        <p14:creationId xmlns:p14="http://schemas.microsoft.com/office/powerpoint/2010/main" val="2623966812"/>
      </p:ext>
    </p:extLst>
  </p:cSld>
  <p:clrMapOvr>
    <a:masterClrMapping/>
  </p:clrMapOvr>
  <p:transition spd="med">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3352800" y="1048434"/>
            <a:ext cx="2213171" cy="646331"/>
          </a:xfrm>
          <a:prstGeom prst="rect">
            <a:avLst/>
          </a:prstGeom>
          <a:noFill/>
        </p:spPr>
        <p:txBody>
          <a:bodyPr wrap="none" rtlCol="0">
            <a:spAutoFit/>
          </a:bodyPr>
          <a:lstStyle/>
          <a:p>
            <a:pPr algn="ctr"/>
            <a:r>
              <a:rPr lang="en-US" sz="3600" dirty="0"/>
              <a:t>Drawbacks</a:t>
            </a:r>
          </a:p>
        </p:txBody>
      </p:sp>
      <p:sp>
        <p:nvSpPr>
          <p:cNvPr id="8" name="Rectangle 7"/>
          <p:cNvSpPr/>
          <p:nvPr/>
        </p:nvSpPr>
        <p:spPr>
          <a:xfrm>
            <a:off x="344585" y="2133600"/>
            <a:ext cx="8229600" cy="3693319"/>
          </a:xfrm>
          <a:prstGeom prst="rect">
            <a:avLst/>
          </a:prstGeom>
        </p:spPr>
        <p:txBody>
          <a:bodyPr wrap="square">
            <a:spAutoFit/>
          </a:bodyPr>
          <a:lstStyle/>
          <a:p>
            <a:pPr marL="342900" indent="-342900">
              <a:buFont typeface="+mj-lt"/>
              <a:buAutoNum type="arabicPeriod"/>
            </a:pPr>
            <a:r>
              <a:rPr lang="en-US" dirty="0"/>
              <a:t>Procedure edits are saved to the “live” procedure directory from which they were opened.  </a:t>
            </a:r>
          </a:p>
          <a:p>
            <a:pPr marL="342900" indent="-342900">
              <a:buFont typeface="+mj-lt"/>
              <a:buAutoNum type="arabicPeriod"/>
            </a:pPr>
            <a:r>
              <a:rPr lang="en-US" dirty="0"/>
              <a:t>Additional, manual steps were necessary to copy procedures to a temporary </a:t>
            </a:r>
            <a:r>
              <a:rPr lang="en-US" dirty="0" err="1"/>
              <a:t>proc.dir</a:t>
            </a:r>
            <a:r>
              <a:rPr lang="en-US" dirty="0"/>
              <a:t> before beginning development.</a:t>
            </a:r>
          </a:p>
          <a:p>
            <a:pPr marL="342900" indent="-342900">
              <a:buFont typeface="+mj-lt"/>
              <a:buAutoNum type="arabicPeriod"/>
            </a:pPr>
            <a:r>
              <a:rPr lang="en-US" dirty="0"/>
              <a:t>Once development was finished, additional, manual steps were required to get the procedure copied back into the “live” directory.</a:t>
            </a:r>
          </a:p>
          <a:p>
            <a:pPr marL="342900" indent="-342900">
              <a:buFont typeface="+mj-lt"/>
              <a:buAutoNum type="arabicPeriod"/>
            </a:pPr>
            <a:r>
              <a:rPr lang="en-US" dirty="0"/>
              <a:t>It is more cumbersome to return to a specific state of procedure execution when multiple individual procedure files can be edited over time.   </a:t>
            </a:r>
          </a:p>
          <a:p>
            <a:pPr marL="342900" indent="-342900">
              <a:buFont typeface="+mj-lt"/>
              <a:buAutoNum type="arabicPeriod"/>
            </a:pPr>
            <a:r>
              <a:rPr lang="en-US" dirty="0"/>
              <a:t>Source code could only be edited within the Editor, one procedure at a time.</a:t>
            </a:r>
          </a:p>
          <a:p>
            <a:pPr marL="342900" indent="-342900">
              <a:buFont typeface="+mj-lt"/>
              <a:buAutoNum type="arabicPeriod"/>
            </a:pPr>
            <a:r>
              <a:rPr lang="en-US" dirty="0"/>
              <a:t>Powerful text manipulation tools could not be used to edit procedure source code.</a:t>
            </a:r>
          </a:p>
          <a:p>
            <a:pPr marL="342900" indent="-342900">
              <a:buFont typeface="+mj-lt"/>
              <a:buAutoNum type="arabicPeriod"/>
            </a:pPr>
            <a:r>
              <a:rPr lang="en-US" dirty="0"/>
              <a:t>Find/Replace operations were limited to one procedure at a time.</a:t>
            </a:r>
          </a:p>
          <a:p>
            <a:pPr marL="342900" indent="-342900">
              <a:buFont typeface="+mj-lt"/>
              <a:buAutoNum type="arabicPeriod"/>
            </a:pPr>
            <a:r>
              <a:rPr lang="en-US" dirty="0"/>
              <a:t>Revision control was nearly impossible to implement.</a:t>
            </a:r>
          </a:p>
          <a:p>
            <a:pPr marL="342900" indent="-342900">
              <a:buFont typeface="+mj-lt"/>
              <a:buAutoNum type="arabicPeriod"/>
            </a:pPr>
            <a:endParaRPr lang="en-US" dirty="0"/>
          </a:p>
        </p:txBody>
      </p:sp>
    </p:spTree>
    <p:extLst>
      <p:ext uri="{BB962C8B-B14F-4D97-AF65-F5344CB8AC3E}">
        <p14:creationId xmlns:p14="http://schemas.microsoft.com/office/powerpoint/2010/main" val="3887668933"/>
      </p:ext>
    </p:extLst>
  </p:cSld>
  <p:clrMapOvr>
    <a:masterClrMapping/>
  </p:clrMapOvr>
  <p:transition spd="med">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133600" y="1139952"/>
            <a:ext cx="4593309" cy="584775"/>
          </a:xfrm>
          <a:prstGeom prst="rect">
            <a:avLst/>
          </a:prstGeom>
        </p:spPr>
        <p:txBody>
          <a:bodyPr wrap="none">
            <a:spAutoFit/>
          </a:bodyPr>
          <a:lstStyle/>
          <a:p>
            <a:pPr algn="ctr"/>
            <a:r>
              <a:rPr lang="en-US" sz="3200" dirty="0"/>
              <a:t>MET/CAL Editor 8 Changes</a:t>
            </a:r>
          </a:p>
        </p:txBody>
      </p:sp>
      <p:sp>
        <p:nvSpPr>
          <p:cNvPr id="8" name="Rectangle 7"/>
          <p:cNvSpPr/>
          <p:nvPr/>
        </p:nvSpPr>
        <p:spPr>
          <a:xfrm>
            <a:off x="609600" y="1905000"/>
            <a:ext cx="7848600" cy="4524315"/>
          </a:xfrm>
          <a:prstGeom prst="rect">
            <a:avLst/>
          </a:prstGeom>
        </p:spPr>
        <p:txBody>
          <a:bodyPr wrap="square">
            <a:spAutoFit/>
          </a:bodyPr>
          <a:lstStyle/>
          <a:p>
            <a:pPr marL="342900" indent="-342900">
              <a:buFont typeface="+mj-lt"/>
              <a:buAutoNum type="arabicPeriod"/>
            </a:pPr>
            <a:r>
              <a:rPr lang="en-US" dirty="0"/>
              <a:t>All procedures are saved as text files in UTF-8 format with a *.mc file extension.  </a:t>
            </a:r>
          </a:p>
          <a:p>
            <a:pPr marL="342900" indent="-342900">
              <a:buFont typeface="+mj-lt"/>
              <a:buAutoNum type="arabicPeriod"/>
            </a:pPr>
            <a:endParaRPr lang="en-US" dirty="0"/>
          </a:p>
          <a:p>
            <a:pPr marL="342900" indent="-342900">
              <a:buFont typeface="+mj-lt"/>
              <a:buAutoNum type="arabicPeriod"/>
            </a:pPr>
            <a:r>
              <a:rPr lang="en-US" dirty="0"/>
              <a:t>Default save operations (</a:t>
            </a:r>
            <a:r>
              <a:rPr lang="en-US" dirty="0" err="1"/>
              <a:t>Ctrl+S</a:t>
            </a:r>
            <a:r>
              <a:rPr lang="en-US" dirty="0"/>
              <a:t>) now save procedures as text files with a .mc file extension.</a:t>
            </a:r>
          </a:p>
          <a:p>
            <a:pPr marL="342900" indent="-342900">
              <a:buFont typeface="+mj-lt"/>
              <a:buAutoNum type="arabicPeriod"/>
            </a:pPr>
            <a:endParaRPr lang="en-US" dirty="0"/>
          </a:p>
          <a:p>
            <a:pPr marL="342900" indent="-342900">
              <a:buFont typeface="+mj-lt"/>
              <a:buAutoNum type="arabicPeriod"/>
            </a:pPr>
            <a:r>
              <a:rPr lang="en-US" dirty="0"/>
              <a:t>Existing procedures that are opened or “imported” to the new Editor are saved as .mc files.</a:t>
            </a:r>
          </a:p>
          <a:p>
            <a:pPr marL="342900" indent="-342900">
              <a:buFont typeface="+mj-lt"/>
              <a:buAutoNum type="arabicPeriod"/>
            </a:pPr>
            <a:endParaRPr lang="en-US" dirty="0"/>
          </a:p>
          <a:p>
            <a:pPr marL="342900" indent="-342900">
              <a:buFont typeface="+mj-lt"/>
              <a:buAutoNum type="arabicPeriod"/>
            </a:pPr>
            <a:r>
              <a:rPr lang="en-US" dirty="0"/>
              <a:t>Files can be organized logically in directory paths, instead of having everything in a flat structure.  This is not a requirement.  Users are welcome to save in a flat structure or a complex directory hierarchy. </a:t>
            </a:r>
          </a:p>
          <a:p>
            <a:pPr marL="342900" indent="-342900">
              <a:buFont typeface="+mj-lt"/>
              <a:buAutoNum type="arabicPeriod"/>
            </a:pPr>
            <a:endParaRPr lang="en-US" dirty="0"/>
          </a:p>
          <a:p>
            <a:pPr marL="342900" indent="-342900">
              <a:buFont typeface="+mj-lt"/>
              <a:buAutoNum type="arabicPeriod"/>
            </a:pPr>
            <a:r>
              <a:rPr lang="en-US" dirty="0"/>
              <a:t>Procedures must be Published using the Build, Publish Procedure(s) option to be available for use by the  MET/CAL Run Time.   </a:t>
            </a:r>
          </a:p>
          <a:p>
            <a:pPr marL="342900" indent="-342900">
              <a:buFont typeface="+mj-lt"/>
              <a:buAutoNum type="arabicPeriod"/>
            </a:pPr>
            <a:endParaRPr lang="en-US" dirty="0"/>
          </a:p>
        </p:txBody>
      </p:sp>
    </p:spTree>
    <p:extLst>
      <p:ext uri="{BB962C8B-B14F-4D97-AF65-F5344CB8AC3E}">
        <p14:creationId xmlns:p14="http://schemas.microsoft.com/office/powerpoint/2010/main" val="2047045100"/>
      </p:ext>
    </p:extLst>
  </p:cSld>
  <p:clrMapOvr>
    <a:masterClrMapping/>
  </p:clrMapOvr>
  <p:transition spd="med">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362200" y="990600"/>
            <a:ext cx="4593309" cy="584775"/>
          </a:xfrm>
          <a:prstGeom prst="rect">
            <a:avLst/>
          </a:prstGeom>
        </p:spPr>
        <p:txBody>
          <a:bodyPr wrap="none">
            <a:spAutoFit/>
          </a:bodyPr>
          <a:lstStyle/>
          <a:p>
            <a:pPr lvl="0" algn="ctr"/>
            <a:r>
              <a:rPr lang="en-US" sz="3200" dirty="0">
                <a:solidFill>
                  <a:prstClr val="black"/>
                </a:solidFill>
              </a:rPr>
              <a:t>MET/CAL Editor 8 Changes</a:t>
            </a:r>
          </a:p>
        </p:txBody>
      </p:sp>
      <p:sp>
        <p:nvSpPr>
          <p:cNvPr id="10" name="Rectangle 9"/>
          <p:cNvSpPr/>
          <p:nvPr/>
        </p:nvSpPr>
        <p:spPr>
          <a:xfrm>
            <a:off x="295656" y="1584078"/>
            <a:ext cx="8534400" cy="5078313"/>
          </a:xfrm>
          <a:prstGeom prst="rect">
            <a:avLst/>
          </a:prstGeom>
        </p:spPr>
        <p:txBody>
          <a:bodyPr wrap="square">
            <a:spAutoFit/>
          </a:bodyPr>
          <a:lstStyle/>
          <a:p>
            <a:pPr marL="342900" indent="-342900">
              <a:buFont typeface="+mj-lt"/>
              <a:buAutoNum type="arabicPeriod"/>
            </a:pPr>
            <a:r>
              <a:rPr lang="en-US" dirty="0"/>
              <a:t>A new PXE file can be used to run a procedure.  The file </a:t>
            </a:r>
            <a:r>
              <a:rPr lang="en-US" b="1" dirty="0"/>
              <a:t>cannot</a:t>
            </a:r>
            <a:r>
              <a:rPr lang="en-US" dirty="0"/>
              <a:t> be changed after it is created.  </a:t>
            </a:r>
          </a:p>
          <a:p>
            <a:pPr marL="342900" indent="-342900">
              <a:buFont typeface="+mj-lt"/>
              <a:buAutoNum type="arabicPeriod"/>
            </a:pPr>
            <a:endParaRPr lang="en-US" dirty="0"/>
          </a:p>
          <a:p>
            <a:pPr marL="342900" indent="-342900">
              <a:buFont typeface="+mj-lt"/>
              <a:buAutoNum type="arabicPeriod"/>
            </a:pPr>
            <a:r>
              <a:rPr lang="en-US" dirty="0"/>
              <a:t>It is much easier and faster to work with multiple procedures at once.  The ability to search and modify multiple procedures at the same time is available with and without projects.  </a:t>
            </a:r>
          </a:p>
          <a:p>
            <a:pPr marL="342900" indent="-342900">
              <a:buFont typeface="+mj-lt"/>
              <a:buAutoNum type="arabicPeriod"/>
            </a:pPr>
            <a:endParaRPr lang="en-US" dirty="0"/>
          </a:p>
          <a:p>
            <a:pPr marL="342900" indent="-342900">
              <a:buFont typeface="+mj-lt"/>
              <a:buAutoNum type="arabicPeriod"/>
            </a:pPr>
            <a:r>
              <a:rPr lang="en-US" dirty="0"/>
              <a:t>The new Editor includes powerful text manipulation tools.</a:t>
            </a:r>
          </a:p>
          <a:p>
            <a:pPr marL="342900" indent="-342900">
              <a:buFont typeface="+mj-lt"/>
              <a:buAutoNum type="arabicPeriod"/>
            </a:pPr>
            <a:endParaRPr lang="en-US" dirty="0"/>
          </a:p>
          <a:p>
            <a:pPr marL="342900" indent="-342900">
              <a:buFont typeface="+mj-lt"/>
              <a:buAutoNum type="arabicPeriod"/>
            </a:pPr>
            <a:r>
              <a:rPr lang="en-US" dirty="0"/>
              <a:t>Quick Find/Replace operations now work in the Current Window, All Open Documents, the current Project, or the entire Solution. </a:t>
            </a:r>
          </a:p>
          <a:p>
            <a:pPr marL="342900" indent="-342900">
              <a:buFont typeface="+mj-lt"/>
              <a:buAutoNum type="arabicPeriod"/>
            </a:pPr>
            <a:endParaRPr lang="en-US" dirty="0"/>
          </a:p>
          <a:p>
            <a:pPr marL="342900" indent="-342900">
              <a:buFont typeface="+mj-lt"/>
              <a:buAutoNum type="arabicPeriod"/>
            </a:pPr>
            <a:r>
              <a:rPr lang="en-US" dirty="0"/>
              <a:t>New Find/Replace In Files adds more powerful operations to match those in Quick Find/Replace, plus adds capability to work on closed files, and files located on a disk drive outside of the current Solution.</a:t>
            </a:r>
          </a:p>
          <a:p>
            <a:pPr marL="342900" indent="-342900">
              <a:buFont typeface="+mj-lt"/>
              <a:buAutoNum type="arabicPeriod"/>
            </a:pPr>
            <a:endParaRPr lang="en-US" dirty="0"/>
          </a:p>
          <a:p>
            <a:pPr marL="342900" indent="-342900">
              <a:buFont typeface="+mj-lt"/>
              <a:buAutoNum type="arabicPeriod"/>
            </a:pPr>
            <a:r>
              <a:rPr lang="en-US" dirty="0"/>
              <a:t>External text manipulation tools can also be used on .mc files, if desired.</a:t>
            </a:r>
          </a:p>
          <a:p>
            <a:pPr marL="342900" indent="-342900">
              <a:buFont typeface="+mj-lt"/>
              <a:buAutoNum type="arabicPeriod"/>
            </a:pPr>
            <a:endParaRPr lang="en-US" dirty="0"/>
          </a:p>
        </p:txBody>
      </p:sp>
    </p:spTree>
    <p:extLst>
      <p:ext uri="{BB962C8B-B14F-4D97-AF65-F5344CB8AC3E}">
        <p14:creationId xmlns:p14="http://schemas.microsoft.com/office/powerpoint/2010/main" val="1607557533"/>
      </p:ext>
    </p:extLst>
  </p:cSld>
  <p:clrMapOvr>
    <a:masterClrMapping/>
  </p:clrMapOvr>
  <p:transition spd="med">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524000" y="1142999"/>
            <a:ext cx="6301149" cy="584775"/>
          </a:xfrm>
          <a:prstGeom prst="rect">
            <a:avLst/>
          </a:prstGeom>
        </p:spPr>
        <p:txBody>
          <a:bodyPr wrap="none">
            <a:spAutoFit/>
          </a:bodyPr>
          <a:lstStyle/>
          <a:p>
            <a:r>
              <a:rPr lang="en-US" sz="3200" dirty="0"/>
              <a:t>Editing Procedures Without Projects </a:t>
            </a:r>
          </a:p>
        </p:txBody>
      </p:sp>
      <p:sp>
        <p:nvSpPr>
          <p:cNvPr id="8" name="Rectangle 7"/>
          <p:cNvSpPr/>
          <p:nvPr/>
        </p:nvSpPr>
        <p:spPr>
          <a:xfrm>
            <a:off x="864574" y="1905000"/>
            <a:ext cx="7620000" cy="4401205"/>
          </a:xfrm>
          <a:prstGeom prst="rect">
            <a:avLst/>
          </a:prstGeom>
        </p:spPr>
        <p:txBody>
          <a:bodyPr wrap="square">
            <a:spAutoFit/>
          </a:bodyPr>
          <a:lstStyle/>
          <a:p>
            <a:pPr marL="342900" indent="-342900">
              <a:buFont typeface="+mj-lt"/>
              <a:buAutoNum type="arabicPeriod"/>
            </a:pPr>
            <a:r>
              <a:rPr lang="en-US" sz="2000" dirty="0"/>
              <a:t>Open existing procedures using the File, Open Procedure menu choice or create a new procedure using the File, New Procedure menu choice.  </a:t>
            </a:r>
          </a:p>
          <a:p>
            <a:pPr marL="342900" indent="-342900">
              <a:buFont typeface="+mj-lt"/>
              <a:buAutoNum type="arabicPeriod"/>
            </a:pPr>
            <a:endParaRPr lang="en-US" sz="2000" dirty="0"/>
          </a:p>
          <a:p>
            <a:pPr marL="342900" indent="-342900">
              <a:buFont typeface="+mj-lt"/>
              <a:buAutoNum type="arabicPeriod"/>
            </a:pPr>
            <a:r>
              <a:rPr lang="en-US" sz="2000" dirty="0"/>
              <a:t>The previous keyboard shortcut CTRL+N is still available to create a new blank procedure.  </a:t>
            </a:r>
          </a:p>
          <a:p>
            <a:pPr marL="342900" indent="-342900">
              <a:buFont typeface="+mj-lt"/>
              <a:buAutoNum type="arabicPeriod"/>
            </a:pPr>
            <a:endParaRPr lang="en-US" sz="2000" dirty="0"/>
          </a:p>
          <a:p>
            <a:pPr marL="342900" indent="-342900">
              <a:buFont typeface="+mj-lt"/>
              <a:buAutoNum type="arabicPeriod"/>
            </a:pPr>
            <a:r>
              <a:rPr lang="en-US" sz="2000" dirty="0"/>
              <a:t>Procedures created in this way are maintained outside of projects.  </a:t>
            </a:r>
          </a:p>
          <a:p>
            <a:pPr marL="342900" indent="-342900">
              <a:buFont typeface="+mj-lt"/>
              <a:buAutoNum type="arabicPeriod"/>
            </a:pPr>
            <a:endParaRPr lang="en-US" sz="2000" dirty="0"/>
          </a:p>
          <a:p>
            <a:pPr marL="342900" indent="-342900">
              <a:buFont typeface="+mj-lt"/>
              <a:buAutoNum type="arabicPeriod"/>
            </a:pPr>
            <a:r>
              <a:rPr lang="en-US" sz="2000" dirty="0"/>
              <a:t>After a compiled procedure is opened, use the *.mc version of the procedure for all edits and to verify functionality in a test run.  </a:t>
            </a:r>
          </a:p>
          <a:p>
            <a:pPr marL="342900" indent="-342900">
              <a:buFont typeface="+mj-lt"/>
              <a:buAutoNum type="arabicPeriod"/>
            </a:pPr>
            <a:endParaRPr lang="en-US" sz="2000" dirty="0"/>
          </a:p>
          <a:p>
            <a:pPr marL="342900" indent="-342900">
              <a:buFont typeface="+mj-lt"/>
              <a:buAutoNum type="arabicPeriod"/>
            </a:pPr>
            <a:r>
              <a:rPr lang="en-US" sz="2000" dirty="0"/>
              <a:t>Publish the procedure to add it to the compiled procedure directory*.</a:t>
            </a:r>
          </a:p>
        </p:txBody>
      </p:sp>
    </p:spTree>
    <p:extLst>
      <p:ext uri="{BB962C8B-B14F-4D97-AF65-F5344CB8AC3E}">
        <p14:creationId xmlns:p14="http://schemas.microsoft.com/office/powerpoint/2010/main" val="3733577791"/>
      </p:ext>
    </p:extLst>
  </p:cSld>
  <p:clrMapOvr>
    <a:masterClrMapping/>
  </p:clrMapOvr>
  <p:transition spd="med">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609600" y="1168658"/>
            <a:ext cx="8077200" cy="5509200"/>
          </a:xfrm>
          <a:prstGeom prst="rect">
            <a:avLst/>
          </a:prstGeom>
        </p:spPr>
        <p:txBody>
          <a:bodyPr wrap="square">
            <a:spAutoFit/>
          </a:bodyPr>
          <a:lstStyle/>
          <a:p>
            <a:r>
              <a:rPr lang="en-US" sz="2800" dirty="0"/>
              <a:t>Importing Procedures to Projects </a:t>
            </a:r>
          </a:p>
          <a:p>
            <a:pPr marL="342900" indent="-342900">
              <a:buFont typeface="+mj-lt"/>
              <a:buAutoNum type="arabicPeriod"/>
            </a:pPr>
            <a:r>
              <a:rPr lang="en-US" dirty="0"/>
              <a:t>There are 3 ways to create projects from existing procedures.</a:t>
            </a:r>
          </a:p>
          <a:p>
            <a:pPr marL="342900" indent="-342900">
              <a:buFont typeface="+mj-lt"/>
              <a:buAutoNum type="arabicPeriod"/>
            </a:pPr>
            <a:endParaRPr lang="en-US" dirty="0"/>
          </a:p>
          <a:p>
            <a:pPr marL="342900" indent="-342900">
              <a:buFont typeface="+mj-lt"/>
              <a:buAutoNum type="arabicPeriod"/>
            </a:pPr>
            <a:r>
              <a:rPr lang="en-US" dirty="0"/>
              <a:t>File, New Project from Existing Procedure:  Select a single main procedure.  The editor will import all procedures referenced by CALL statements, pictures referenced by PIC and PICE statements and programs used by DOS and DOSE into a project.  </a:t>
            </a:r>
          </a:p>
          <a:p>
            <a:pPr marL="342900" indent="-342900">
              <a:buFont typeface="+mj-lt"/>
              <a:buAutoNum type="arabicPeriod"/>
            </a:pPr>
            <a:endParaRPr lang="en-US" dirty="0"/>
          </a:p>
          <a:p>
            <a:pPr marL="342900" indent="-342900">
              <a:buFont typeface="+mj-lt"/>
              <a:buAutoNum type="arabicPeriod"/>
            </a:pPr>
            <a:r>
              <a:rPr lang="en-US" dirty="0"/>
              <a:t>File, New Project from Existing *.</a:t>
            </a:r>
            <a:r>
              <a:rPr lang="en-US" dirty="0" err="1"/>
              <a:t>pkm</a:t>
            </a:r>
            <a:r>
              <a:rPr lang="en-US" dirty="0"/>
              <a:t> File:  Select a PKM file and a single main procedure from the PKM file.  The editor will import all procedures referenced by CALL statements, pictures referenced by PIC and PICE statements and programs used by DOS and DOSE into a project.</a:t>
            </a:r>
          </a:p>
          <a:p>
            <a:pPr marL="342900" indent="-342900">
              <a:buFont typeface="+mj-lt"/>
              <a:buAutoNum type="arabicPeriod"/>
            </a:pPr>
            <a:endParaRPr lang="en-US" dirty="0"/>
          </a:p>
          <a:p>
            <a:pPr marL="342900" indent="-342900">
              <a:buFont typeface="+mj-lt"/>
              <a:buAutoNum type="arabicPeriod"/>
            </a:pPr>
            <a:r>
              <a:rPr lang="en-US" dirty="0"/>
              <a:t>File, New Project: Create a new empty project.  Right click the project node in the solution explorer and choose the Add option to add new or existing files to the project.  Alternatively use the Project menu to add files to the project.  The project menu supports adding files only when the project node is selected in the solution explorer.  </a:t>
            </a:r>
          </a:p>
          <a:p>
            <a:endParaRPr lang="en-US" dirty="0"/>
          </a:p>
        </p:txBody>
      </p:sp>
      <mc:AlternateContent xmlns:mc="http://schemas.openxmlformats.org/markup-compatibility/2006">
        <mc:Choice xmlns:p14="http://schemas.microsoft.com/office/powerpoint/2010/main" Requires="p14">
          <p:contentPart p14:bwMode="auto" r:id="rId3">
            <p14:nvContentPartPr>
              <p14:cNvPr id="2" name="Pennanteckning 1">
                <a:extLst>
                  <a:ext uri="{FF2B5EF4-FFF2-40B4-BE49-F238E27FC236}">
                    <a16:creationId xmlns:a16="http://schemas.microsoft.com/office/drawing/2014/main" id="{68534841-A6BB-1D48-6F7B-5A6C88A13137}"/>
                  </a:ext>
                </a:extLst>
              </p14:cNvPr>
              <p14:cNvContentPartPr/>
              <p14:nvPr/>
            </p14:nvContentPartPr>
            <p14:xfrm>
              <a:off x="3615725" y="2129776"/>
              <a:ext cx="360" cy="360"/>
            </p14:xfrm>
          </p:contentPart>
        </mc:Choice>
        <mc:Fallback>
          <p:pic>
            <p:nvPicPr>
              <p:cNvPr id="2" name="Pennanteckning 1">
                <a:extLst>
                  <a:ext uri="{FF2B5EF4-FFF2-40B4-BE49-F238E27FC236}">
                    <a16:creationId xmlns:a16="http://schemas.microsoft.com/office/drawing/2014/main" id="{68534841-A6BB-1D48-6F7B-5A6C88A13137}"/>
                  </a:ext>
                </a:extLst>
              </p:cNvPr>
              <p:cNvPicPr/>
              <p:nvPr/>
            </p:nvPicPr>
            <p:blipFill>
              <a:blip r:embed="rId4"/>
              <a:stretch>
                <a:fillRect/>
              </a:stretch>
            </p:blipFill>
            <p:spPr>
              <a:xfrm>
                <a:off x="3609605" y="2123656"/>
                <a:ext cx="12600" cy="12600"/>
              </a:xfrm>
              <a:prstGeom prst="rect">
                <a:avLst/>
              </a:prstGeom>
            </p:spPr>
          </p:pic>
        </mc:Fallback>
      </mc:AlternateContent>
    </p:spTree>
    <p:extLst>
      <p:ext uri="{BB962C8B-B14F-4D97-AF65-F5344CB8AC3E}">
        <p14:creationId xmlns:p14="http://schemas.microsoft.com/office/powerpoint/2010/main" val="412720572"/>
      </p:ext>
    </p:extLst>
  </p:cSld>
  <p:clrMapOvr>
    <a:masterClrMapping/>
  </p:clrMapOvr>
  <p:transition spd="med">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914400" y="1295400"/>
            <a:ext cx="7543800" cy="1631216"/>
          </a:xfrm>
          <a:prstGeom prst="rect">
            <a:avLst/>
          </a:prstGeom>
        </p:spPr>
        <p:txBody>
          <a:bodyPr wrap="square">
            <a:spAutoFit/>
          </a:bodyPr>
          <a:lstStyle/>
          <a:p>
            <a:r>
              <a:rPr lang="en-US" sz="2800" b="1" dirty="0"/>
              <a:t>Test Run Procedures</a:t>
            </a:r>
          </a:p>
          <a:p>
            <a:r>
              <a:rPr lang="en-US" dirty="0"/>
              <a:t>The ability to test run a procedure is now maintained in the Debug menu. All features associated with Test Run functionality are described as Debugging in MET/CAL 8.0 (in the Help file!). A toolbar and corresponding menu choices are available to enable and disable debugging. </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9750" y="2929664"/>
            <a:ext cx="2447925"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528303"/>
      </p:ext>
    </p:extLst>
  </p:cSld>
  <p:clrMapOvr>
    <a:masterClrMapping/>
  </p:clrMapOvr>
  <p:transition spd="med">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209800" y="1061222"/>
            <a:ext cx="5029200" cy="523220"/>
          </a:xfrm>
          <a:prstGeom prst="rect">
            <a:avLst/>
          </a:prstGeom>
        </p:spPr>
        <p:txBody>
          <a:bodyPr wrap="square">
            <a:spAutoFit/>
          </a:bodyPr>
          <a:lstStyle/>
          <a:p>
            <a:pPr algn="ctr"/>
            <a:r>
              <a:rPr lang="en-US" sz="2800" dirty="0"/>
              <a:t>Changes to Common Functions</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9" y="1981200"/>
            <a:ext cx="7737107"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563263"/>
      </p:ext>
    </p:extLst>
  </p:cSld>
  <p:clrMapOvr>
    <a:masterClrMapping/>
  </p:clrMapOvr>
  <p:transition spd="med">
    <p:cove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648662" y="1143000"/>
            <a:ext cx="7673704" cy="584775"/>
          </a:xfrm>
          <a:prstGeom prst="rect">
            <a:avLst/>
          </a:prstGeom>
        </p:spPr>
        <p:txBody>
          <a:bodyPr wrap="none">
            <a:spAutoFit/>
          </a:bodyPr>
          <a:lstStyle/>
          <a:p>
            <a:pPr algn="ctr"/>
            <a:r>
              <a:rPr lang="en-US" sz="3200" dirty="0"/>
              <a:t>File Types supported by MET/CAL Version 8.0</a:t>
            </a: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3" y="2057400"/>
            <a:ext cx="8943975"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2510950"/>
      </p:ext>
    </p:extLst>
  </p:cSld>
  <p:clrMapOvr>
    <a:masterClrMapping/>
  </p:clrMapOvr>
  <p:transition spd="med">
    <p:cove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3401235" y="1231833"/>
            <a:ext cx="1822935" cy="646331"/>
          </a:xfrm>
          <a:prstGeom prst="rect">
            <a:avLst/>
          </a:prstGeom>
          <a:noFill/>
        </p:spPr>
        <p:txBody>
          <a:bodyPr wrap="none" rtlCol="0">
            <a:spAutoFit/>
          </a:bodyPr>
          <a:lstStyle/>
          <a:p>
            <a:pPr algn="ctr"/>
            <a:r>
              <a:rPr lang="en-US" sz="3600" dirty="0"/>
              <a:t>UTF-8 ??</a:t>
            </a:r>
          </a:p>
        </p:txBody>
      </p:sp>
      <p:sp>
        <p:nvSpPr>
          <p:cNvPr id="8" name="Rectangle 7"/>
          <p:cNvSpPr/>
          <p:nvPr/>
        </p:nvSpPr>
        <p:spPr>
          <a:xfrm>
            <a:off x="1066800" y="2133600"/>
            <a:ext cx="7086600" cy="3785652"/>
          </a:xfrm>
          <a:prstGeom prst="rect">
            <a:avLst/>
          </a:prstGeom>
        </p:spPr>
        <p:txBody>
          <a:bodyPr wrap="square">
            <a:spAutoFit/>
          </a:bodyPr>
          <a:lstStyle/>
          <a:p>
            <a:r>
              <a:rPr lang="en-US" sz="2400" dirty="0"/>
              <a:t>MET/CAL 8.0 stores procedures files using UTF-8 format.  </a:t>
            </a:r>
          </a:p>
          <a:p>
            <a:endParaRPr lang="en-US" sz="2400" dirty="0"/>
          </a:p>
          <a:p>
            <a:r>
              <a:rPr lang="en-US" sz="2400" dirty="0"/>
              <a:t>UTF-8 is a Unicode format that supports universal transport of characters created on operating systems with different code pages.</a:t>
            </a:r>
          </a:p>
          <a:p>
            <a:endParaRPr lang="en-US" sz="2400" dirty="0"/>
          </a:p>
          <a:p>
            <a:endParaRPr lang="en-US" sz="2400" dirty="0"/>
          </a:p>
          <a:p>
            <a:r>
              <a:rPr lang="en-US" sz="2400" dirty="0"/>
              <a:t>See Unicode Character Encoding in the MET/CAL User’s Guide for more information.</a:t>
            </a:r>
          </a:p>
        </p:txBody>
      </p:sp>
    </p:spTree>
    <p:extLst>
      <p:ext uri="{BB962C8B-B14F-4D97-AF65-F5344CB8AC3E}">
        <p14:creationId xmlns:p14="http://schemas.microsoft.com/office/powerpoint/2010/main" val="1537015678"/>
      </p:ext>
    </p:extLst>
  </p:cSld>
  <p:clrMapOvr>
    <a:masterClrMapping/>
  </p:clrMapOvr>
  <p:transition spd="med">
    <p:cove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990600" y="1676400"/>
            <a:ext cx="7239000" cy="1908215"/>
          </a:xfrm>
          <a:prstGeom prst="rect">
            <a:avLst/>
          </a:prstGeom>
        </p:spPr>
        <p:txBody>
          <a:bodyPr wrap="square">
            <a:spAutoFit/>
          </a:bodyPr>
          <a:lstStyle/>
          <a:p>
            <a:r>
              <a:rPr lang="en-US" sz="2800" dirty="0"/>
              <a:t>Synopsis of Editor Menus</a:t>
            </a:r>
          </a:p>
          <a:p>
            <a:endParaRPr lang="en-US" dirty="0"/>
          </a:p>
          <a:p>
            <a:r>
              <a:rPr lang="en-US" dirty="0"/>
              <a:t>The Procedure Editor menu consists of familiar menu options and some that are new and specific to the MET/CAL Procedure Editor. The available top level menus listed on the next slide.  </a:t>
            </a:r>
          </a:p>
          <a:p>
            <a:endParaRPr lang="en-US" dirty="0"/>
          </a:p>
        </p:txBody>
      </p:sp>
    </p:spTree>
    <p:extLst>
      <p:ext uri="{BB962C8B-B14F-4D97-AF65-F5344CB8AC3E}">
        <p14:creationId xmlns:p14="http://schemas.microsoft.com/office/powerpoint/2010/main" val="2035999951"/>
      </p:ext>
    </p:extLst>
  </p:cSld>
  <p:clrMapOvr>
    <a:masterClrMapping/>
  </p:clrMapOvr>
  <p:transition spd="med">
    <p:cove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84" y="1600200"/>
            <a:ext cx="7391400" cy="4697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226139" y="1076980"/>
            <a:ext cx="4664290" cy="523220"/>
          </a:xfrm>
          <a:prstGeom prst="rect">
            <a:avLst/>
          </a:prstGeom>
          <a:noFill/>
        </p:spPr>
        <p:txBody>
          <a:bodyPr wrap="none" rtlCol="0">
            <a:spAutoFit/>
          </a:bodyPr>
          <a:lstStyle/>
          <a:p>
            <a:pPr algn="ctr"/>
            <a:r>
              <a:rPr lang="en-US" sz="2800" dirty="0"/>
              <a:t>Editor Menus and Descriptions</a:t>
            </a:r>
          </a:p>
        </p:txBody>
      </p:sp>
    </p:spTree>
    <p:extLst>
      <p:ext uri="{BB962C8B-B14F-4D97-AF65-F5344CB8AC3E}">
        <p14:creationId xmlns:p14="http://schemas.microsoft.com/office/powerpoint/2010/main" val="1065133515"/>
      </p:ext>
    </p:extLst>
  </p:cSld>
  <p:clrMapOvr>
    <a:masterClrMapping/>
  </p:clrMapOvr>
  <p:transition spd="med">
    <p:cove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685800" y="1066800"/>
            <a:ext cx="8001000" cy="1077218"/>
          </a:xfrm>
          <a:prstGeom prst="rect">
            <a:avLst/>
          </a:prstGeom>
        </p:spPr>
        <p:txBody>
          <a:bodyPr wrap="square">
            <a:spAutoFit/>
          </a:bodyPr>
          <a:lstStyle/>
          <a:p>
            <a:pPr algn="ctr"/>
            <a:r>
              <a:rPr lang="en-US" sz="2800" dirty="0"/>
              <a:t>Creating a New Procedure </a:t>
            </a:r>
          </a:p>
          <a:p>
            <a:r>
              <a:rPr lang="en-US" dirty="0"/>
              <a:t>From the main menu, click File, New, New </a:t>
            </a:r>
            <a:r>
              <a:rPr lang="en-US" dirty="0" err="1"/>
              <a:t>Projectto</a:t>
            </a:r>
            <a:r>
              <a:rPr lang="en-US" dirty="0"/>
              <a:t> create a new empty procedure named ProcedureXX.mc (where XX is a number chosen by the editor)</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144018"/>
            <a:ext cx="5715000" cy="4256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3421154"/>
      </p:ext>
    </p:extLst>
  </p:cSld>
  <p:clrMapOvr>
    <a:masterClrMapping/>
  </p:clrMapOvr>
  <p:transition spd="med">
    <p:cove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762000" y="1213008"/>
            <a:ext cx="7543800" cy="923330"/>
          </a:xfrm>
          <a:prstGeom prst="rect">
            <a:avLst/>
          </a:prstGeom>
        </p:spPr>
        <p:txBody>
          <a:bodyPr wrap="square">
            <a:spAutoFit/>
          </a:bodyPr>
          <a:lstStyle/>
          <a:p>
            <a:r>
              <a:rPr lang="en-US" dirty="0"/>
              <a:t>To add a procedure to an existing project, right click the project name and choose the appropriate Add option.  Use the Item from Existing Procedure selection to add an existing compiled procedure to a project.</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438400"/>
            <a:ext cx="8194313"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2562454"/>
      </p:ext>
    </p:extLst>
  </p:cSld>
  <p:clrMapOvr>
    <a:masterClrMapping/>
  </p:clrMapOvr>
  <p:transition spd="med">
    <p:cove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219200" y="1219200"/>
            <a:ext cx="6629400" cy="1015663"/>
          </a:xfrm>
          <a:prstGeom prst="rect">
            <a:avLst/>
          </a:prstGeom>
        </p:spPr>
        <p:txBody>
          <a:bodyPr wrap="square">
            <a:spAutoFit/>
          </a:bodyPr>
          <a:lstStyle/>
          <a:p>
            <a:r>
              <a:rPr lang="en-US" sz="2400" dirty="0"/>
              <a:t>Selecting a Procedure </a:t>
            </a:r>
          </a:p>
          <a:p>
            <a:r>
              <a:rPr lang="en-US" dirty="0"/>
              <a:t>The Procedure Selector is used to select all procedures that are currently in the procedure directory.</a:t>
            </a: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2438400"/>
            <a:ext cx="7715250" cy="3076575"/>
          </a:xfrm>
          <a:prstGeom prst="rect">
            <a:avLst/>
          </a:prstGeom>
          <a:noFill/>
          <a:ln>
            <a:noFill/>
          </a:ln>
          <a:effectLst>
            <a:outerShdw dist="35921" dir="2700000" algn="ctr" rotWithShape="0">
              <a:schemeClr val="bg2"/>
            </a:outerShdw>
            <a:softEdge rad="508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6938327"/>
      </p:ext>
    </p:extLst>
  </p:cSld>
  <p:clrMapOvr>
    <a:masterClrMapping/>
  </p:clrMapOvr>
  <p:transition spd="med">
    <p:cove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066800" y="1219200"/>
            <a:ext cx="7086600" cy="4832092"/>
          </a:xfrm>
          <a:prstGeom prst="rect">
            <a:avLst/>
          </a:prstGeom>
        </p:spPr>
        <p:txBody>
          <a:bodyPr wrap="square">
            <a:spAutoFit/>
          </a:bodyPr>
          <a:lstStyle/>
          <a:p>
            <a:r>
              <a:rPr lang="en-US" sz="2800" b="1" dirty="0"/>
              <a:t>Saving a Procedure </a:t>
            </a:r>
          </a:p>
          <a:p>
            <a:endParaRPr lang="en-US" sz="2800" b="1" dirty="0"/>
          </a:p>
          <a:p>
            <a:pPr marL="342900" indent="-342900">
              <a:buFont typeface="+mj-lt"/>
              <a:buAutoNum type="arabicPeriod"/>
            </a:pPr>
            <a:r>
              <a:rPr lang="en-US" dirty="0"/>
              <a:t>With the new editor, saving a procedure has a new meaning. </a:t>
            </a:r>
          </a:p>
          <a:p>
            <a:pPr marL="342900" indent="-342900">
              <a:buFont typeface="+mj-lt"/>
              <a:buAutoNum type="arabicPeriod"/>
            </a:pPr>
            <a:endParaRPr lang="en-US" dirty="0"/>
          </a:p>
          <a:p>
            <a:pPr marL="342900" indent="-342900">
              <a:buFont typeface="+mj-lt"/>
              <a:buAutoNum type="arabicPeriod"/>
            </a:pPr>
            <a:r>
              <a:rPr lang="en-US" dirty="0"/>
              <a:t>Saving a procedure in all prior versions of MET/CAL directly modified the compiled procedure directory. </a:t>
            </a:r>
          </a:p>
          <a:p>
            <a:pPr marL="342900" indent="-342900">
              <a:buFont typeface="+mj-lt"/>
              <a:buAutoNum type="arabicPeriod"/>
            </a:pPr>
            <a:endParaRPr lang="en-US" dirty="0"/>
          </a:p>
          <a:p>
            <a:pPr marL="342900" indent="-342900">
              <a:buFont typeface="+mj-lt"/>
              <a:buAutoNum type="arabicPeriod"/>
            </a:pPr>
            <a:r>
              <a:rPr lang="en-US" dirty="0"/>
              <a:t>When editing a *.mc file, the various file save options simply save the file or procedure project but do not modify the compiled procedure directory. </a:t>
            </a:r>
          </a:p>
          <a:p>
            <a:pPr marL="342900" indent="-342900">
              <a:buFont typeface="+mj-lt"/>
              <a:buAutoNum type="arabicPeriod"/>
            </a:pPr>
            <a:endParaRPr lang="en-US" dirty="0"/>
          </a:p>
          <a:p>
            <a:pPr marL="342900" indent="-342900">
              <a:buFont typeface="+mj-lt"/>
              <a:buAutoNum type="arabicPeriod"/>
            </a:pPr>
            <a:r>
              <a:rPr lang="en-US" dirty="0"/>
              <a:t>The Build, Publish Procedure(s) and the Build, Publish Procedure(s) To options are the only way to update the compiled procedure directory. </a:t>
            </a:r>
          </a:p>
          <a:p>
            <a:pPr marL="342900" indent="-342900">
              <a:buFont typeface="+mj-lt"/>
              <a:buAutoNum type="arabicPeriod"/>
            </a:pPr>
            <a:endParaRPr lang="en-US" dirty="0"/>
          </a:p>
          <a:p>
            <a:pPr marL="342900" indent="-342900">
              <a:buFont typeface="+mj-lt"/>
              <a:buAutoNum type="arabicPeriod"/>
            </a:pPr>
            <a:r>
              <a:rPr lang="en-US" dirty="0"/>
              <a:t>Procedure files that cannot be compiled cannot be published however, they can be saved as text in the *.mc file format. </a:t>
            </a:r>
          </a:p>
        </p:txBody>
      </p:sp>
    </p:spTree>
    <p:extLst>
      <p:ext uri="{BB962C8B-B14F-4D97-AF65-F5344CB8AC3E}">
        <p14:creationId xmlns:p14="http://schemas.microsoft.com/office/powerpoint/2010/main" val="3581364933"/>
      </p:ext>
    </p:extLst>
  </p:cSld>
  <p:clrMapOvr>
    <a:masterClrMapping/>
  </p:clrMapOvr>
  <p:transition spd="med">
    <p:cove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3276600" y="1066799"/>
            <a:ext cx="2448299" cy="584775"/>
          </a:xfrm>
          <a:prstGeom prst="rect">
            <a:avLst/>
          </a:prstGeom>
        </p:spPr>
        <p:txBody>
          <a:bodyPr wrap="none">
            <a:spAutoFit/>
          </a:bodyPr>
          <a:lstStyle/>
          <a:p>
            <a:pPr algn="ctr"/>
            <a:r>
              <a:rPr lang="en-US" sz="3200" dirty="0"/>
              <a:t>Save Options </a:t>
            </a:r>
          </a:p>
        </p:txBody>
      </p:sp>
      <p:sp>
        <p:nvSpPr>
          <p:cNvPr id="8" name="Rectangle 7"/>
          <p:cNvSpPr/>
          <p:nvPr/>
        </p:nvSpPr>
        <p:spPr>
          <a:xfrm>
            <a:off x="838200" y="1828800"/>
            <a:ext cx="7391400" cy="3539430"/>
          </a:xfrm>
          <a:prstGeom prst="rect">
            <a:avLst/>
          </a:prstGeom>
        </p:spPr>
        <p:txBody>
          <a:bodyPr wrap="square">
            <a:spAutoFit/>
          </a:bodyPr>
          <a:lstStyle/>
          <a:p>
            <a:r>
              <a:rPr lang="en-US" sz="2800" dirty="0"/>
              <a:t>The </a:t>
            </a:r>
            <a:r>
              <a:rPr lang="en-US" sz="2800" b="1" dirty="0"/>
              <a:t>File, Save </a:t>
            </a:r>
            <a:r>
              <a:rPr lang="en-US" sz="2800" dirty="0"/>
              <a:t>and </a:t>
            </a:r>
            <a:r>
              <a:rPr lang="en-US" sz="2800" b="1" dirty="0"/>
              <a:t>File, Save As </a:t>
            </a:r>
            <a:r>
              <a:rPr lang="en-US" sz="2800" dirty="0"/>
              <a:t>menu options vary based on the active selection in the Solution explorer. </a:t>
            </a:r>
          </a:p>
          <a:p>
            <a:endParaRPr lang="en-US" sz="2800" dirty="0"/>
          </a:p>
          <a:p>
            <a:r>
              <a:rPr lang="en-US" sz="2800" dirty="0"/>
              <a:t>When an individual file is selected, the save operation is specific to the file. When a project or a solution is selected the save operation is specific to the project or solution.</a:t>
            </a:r>
          </a:p>
        </p:txBody>
      </p:sp>
    </p:spTree>
    <p:extLst>
      <p:ext uri="{BB962C8B-B14F-4D97-AF65-F5344CB8AC3E}">
        <p14:creationId xmlns:p14="http://schemas.microsoft.com/office/powerpoint/2010/main" val="4264740370"/>
      </p:ext>
    </p:extLst>
  </p:cSld>
  <p:clrMapOvr>
    <a:masterClrMapping/>
  </p:clrMapOvr>
  <p:transition spd="med">
    <p:cove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4698" y="1402080"/>
            <a:ext cx="237172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9048" y="4800600"/>
            <a:ext cx="13430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142999" y="3773425"/>
            <a:ext cx="6715125" cy="646331"/>
          </a:xfrm>
          <a:prstGeom prst="rect">
            <a:avLst/>
          </a:prstGeom>
        </p:spPr>
        <p:txBody>
          <a:bodyPr wrap="square">
            <a:spAutoFit/>
          </a:bodyPr>
          <a:lstStyle/>
          <a:p>
            <a:r>
              <a:rPr lang="en-US" dirty="0"/>
              <a:t>Use the </a:t>
            </a:r>
            <a:r>
              <a:rPr lang="en-US" b="1" dirty="0"/>
              <a:t>Save All </a:t>
            </a:r>
            <a:r>
              <a:rPr lang="en-US" dirty="0"/>
              <a:t>option to save all items that have been altered in the current solution.</a:t>
            </a:r>
          </a:p>
        </p:txBody>
      </p:sp>
    </p:spTree>
    <p:extLst>
      <p:ext uri="{BB962C8B-B14F-4D97-AF65-F5344CB8AC3E}">
        <p14:creationId xmlns:p14="http://schemas.microsoft.com/office/powerpoint/2010/main" val="97799238"/>
      </p:ext>
    </p:extLst>
  </p:cSld>
  <p:clrMapOvr>
    <a:masterClrMapping/>
  </p:clrMapOvr>
  <p:transition spd="med">
    <p:cove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2362200" y="1143000"/>
            <a:ext cx="4317016" cy="584775"/>
          </a:xfrm>
          <a:prstGeom prst="rect">
            <a:avLst/>
          </a:prstGeom>
          <a:noFill/>
        </p:spPr>
        <p:txBody>
          <a:bodyPr wrap="none" rtlCol="0">
            <a:spAutoFit/>
          </a:bodyPr>
          <a:lstStyle/>
          <a:p>
            <a:pPr algn="ctr"/>
            <a:r>
              <a:rPr lang="en-US" sz="3200" b="1" dirty="0"/>
              <a:t>Files That Have Changed</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052" y="2542032"/>
            <a:ext cx="592531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3292" y="4343400"/>
            <a:ext cx="5925312" cy="173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573292" y="1742938"/>
            <a:ext cx="5925312" cy="646331"/>
          </a:xfrm>
          <a:prstGeom prst="rect">
            <a:avLst/>
          </a:prstGeom>
        </p:spPr>
        <p:txBody>
          <a:bodyPr wrap="square">
            <a:spAutoFit/>
          </a:bodyPr>
          <a:lstStyle/>
          <a:p>
            <a:pPr algn="ctr"/>
            <a:r>
              <a:rPr lang="en-US" dirty="0"/>
              <a:t>Files that have changed include an asterisk after the file name on the file's edit dialog</a:t>
            </a:r>
          </a:p>
        </p:txBody>
      </p:sp>
      <p:sp>
        <p:nvSpPr>
          <p:cNvPr id="9" name="Rectangle 8"/>
          <p:cNvSpPr/>
          <p:nvPr/>
        </p:nvSpPr>
        <p:spPr>
          <a:xfrm>
            <a:off x="1570244" y="3276600"/>
            <a:ext cx="5925312" cy="923330"/>
          </a:xfrm>
          <a:prstGeom prst="rect">
            <a:avLst/>
          </a:prstGeom>
        </p:spPr>
        <p:txBody>
          <a:bodyPr wrap="square">
            <a:spAutoFit/>
          </a:bodyPr>
          <a:lstStyle/>
          <a:p>
            <a:r>
              <a:rPr lang="en-US" dirty="0"/>
              <a:t>File changes are indicated by a yellow highlight next to the file text. After the file is saved, the highlight changes to green. </a:t>
            </a:r>
          </a:p>
        </p:txBody>
      </p:sp>
    </p:spTree>
    <p:extLst>
      <p:ext uri="{BB962C8B-B14F-4D97-AF65-F5344CB8AC3E}">
        <p14:creationId xmlns:p14="http://schemas.microsoft.com/office/powerpoint/2010/main" val="53082024"/>
      </p:ext>
    </p:extLst>
  </p:cSld>
  <p:clrMapOvr>
    <a:masterClrMapping/>
  </p:clrMapOvr>
  <p:transition spd="med">
    <p:cove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295400" y="1219200"/>
            <a:ext cx="6705600" cy="4955203"/>
          </a:xfrm>
          <a:prstGeom prst="rect">
            <a:avLst/>
          </a:prstGeom>
        </p:spPr>
        <p:txBody>
          <a:bodyPr wrap="square">
            <a:spAutoFit/>
          </a:bodyPr>
          <a:lstStyle/>
          <a:p>
            <a:r>
              <a:rPr lang="en-US" sz="2800" b="1" dirty="0"/>
              <a:t>Printing a Procedure</a:t>
            </a:r>
          </a:p>
          <a:p>
            <a:endParaRPr lang="en-US" sz="2400" b="1" dirty="0"/>
          </a:p>
          <a:p>
            <a:r>
              <a:rPr lang="en-US" sz="2400" b="1" dirty="0"/>
              <a:t>The File, Print menu o</a:t>
            </a:r>
            <a:r>
              <a:rPr lang="en-US" sz="2400" dirty="0"/>
              <a:t>pens a dialog box that lets you print the current procedure. To print the procedure to a PDF, install a PDF printer and select it as the print device in the print dialog. </a:t>
            </a:r>
          </a:p>
          <a:p>
            <a:endParaRPr lang="en-US" sz="2400" dirty="0"/>
          </a:p>
          <a:p>
            <a:r>
              <a:rPr lang="en-US" sz="2400" dirty="0"/>
              <a:t>To print a procedure, proceed as follows:</a:t>
            </a:r>
          </a:p>
          <a:p>
            <a:r>
              <a:rPr lang="en-US" sz="2400" dirty="0"/>
              <a:t>	1. Open the procedure you want to print.</a:t>
            </a:r>
          </a:p>
          <a:p>
            <a:r>
              <a:rPr lang="en-US" sz="2400" dirty="0"/>
              <a:t>	2. From the File menu, select </a:t>
            </a:r>
            <a:r>
              <a:rPr lang="en-US" sz="2400" b="1" dirty="0"/>
              <a:t>Print</a:t>
            </a:r>
            <a:r>
              <a:rPr lang="en-US" sz="2400" dirty="0"/>
              <a:t>.</a:t>
            </a:r>
          </a:p>
          <a:p>
            <a:r>
              <a:rPr lang="en-US" sz="2400" dirty="0"/>
              <a:t>	A Print dialog box appears.</a:t>
            </a:r>
          </a:p>
          <a:p>
            <a:r>
              <a:rPr lang="en-US" sz="2400" dirty="0"/>
              <a:t>	3. Choose the options you want and select 	</a:t>
            </a:r>
            <a:r>
              <a:rPr lang="en-US" sz="2400" b="1" dirty="0"/>
              <a:t>OK</a:t>
            </a:r>
            <a:r>
              <a:rPr lang="en-US" sz="2400" dirty="0"/>
              <a:t> to print the active procedure</a:t>
            </a:r>
          </a:p>
        </p:txBody>
      </p:sp>
    </p:spTree>
    <p:extLst>
      <p:ext uri="{BB962C8B-B14F-4D97-AF65-F5344CB8AC3E}">
        <p14:creationId xmlns:p14="http://schemas.microsoft.com/office/powerpoint/2010/main" val="168165624"/>
      </p:ext>
    </p:extLst>
  </p:cSld>
  <p:clrMapOvr>
    <a:masterClrMapping/>
  </p:clrMapOvr>
  <p:transition spd="med">
    <p:cove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2819400" y="1219198"/>
            <a:ext cx="3354636" cy="584775"/>
          </a:xfrm>
          <a:prstGeom prst="rect">
            <a:avLst/>
          </a:prstGeom>
        </p:spPr>
        <p:txBody>
          <a:bodyPr wrap="none">
            <a:spAutoFit/>
          </a:bodyPr>
          <a:lstStyle/>
          <a:p>
            <a:pPr algn="ctr"/>
            <a:r>
              <a:rPr lang="en-US" sz="3200" dirty="0"/>
              <a:t>Hiding a Procedure</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4160" y="2667000"/>
            <a:ext cx="3238500" cy="246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470660" y="1803973"/>
            <a:ext cx="6454140" cy="646331"/>
          </a:xfrm>
          <a:prstGeom prst="rect">
            <a:avLst/>
          </a:prstGeom>
        </p:spPr>
        <p:txBody>
          <a:bodyPr wrap="square">
            <a:spAutoFit/>
          </a:bodyPr>
          <a:lstStyle/>
          <a:p>
            <a:r>
              <a:rPr lang="en-US" dirty="0"/>
              <a:t>The Procedure Selector has features to hide and unhide procedures in the active Compiled Procedure directory</a:t>
            </a:r>
          </a:p>
        </p:txBody>
      </p:sp>
      <p:sp>
        <p:nvSpPr>
          <p:cNvPr id="10" name="Rectangle 9"/>
          <p:cNvSpPr/>
          <p:nvPr/>
        </p:nvSpPr>
        <p:spPr>
          <a:xfrm>
            <a:off x="1470660" y="5342705"/>
            <a:ext cx="6454140" cy="646331"/>
          </a:xfrm>
          <a:prstGeom prst="rect">
            <a:avLst/>
          </a:prstGeom>
        </p:spPr>
        <p:txBody>
          <a:bodyPr wrap="square">
            <a:spAutoFit/>
          </a:bodyPr>
          <a:lstStyle/>
          <a:p>
            <a:r>
              <a:rPr lang="en-US" dirty="0"/>
              <a:t>In a procedure project use the file properties dialog and choose True as the Hide Procedure option.</a:t>
            </a:r>
          </a:p>
        </p:txBody>
      </p:sp>
    </p:spTree>
    <p:extLst>
      <p:ext uri="{BB962C8B-B14F-4D97-AF65-F5344CB8AC3E}">
        <p14:creationId xmlns:p14="http://schemas.microsoft.com/office/powerpoint/2010/main" val="3351099521"/>
      </p:ext>
    </p:extLst>
  </p:cSld>
  <p:clrMapOvr>
    <a:masterClrMapping/>
  </p:clrMapOvr>
  <p:transition spd="med">
    <p:cove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423" y="1752600"/>
            <a:ext cx="7686675" cy="3895725"/>
          </a:xfrm>
          <a:prstGeom prst="rect">
            <a:avLst/>
          </a:prstGeom>
          <a:noFill/>
          <a:ln>
            <a:noFill/>
          </a:ln>
          <a:effectLst>
            <a:outerShdw dist="35921" dir="2700000" algn="ctr" rotWithShape="0">
              <a:schemeClr val="bg2"/>
            </a:outerShdw>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758639" y="1116086"/>
            <a:ext cx="3596241" cy="523220"/>
          </a:xfrm>
          <a:prstGeom prst="rect">
            <a:avLst/>
          </a:prstGeom>
          <a:noFill/>
        </p:spPr>
        <p:txBody>
          <a:bodyPr wrap="none" rtlCol="0">
            <a:spAutoFit/>
          </a:bodyPr>
          <a:lstStyle/>
          <a:p>
            <a:pPr algn="ctr"/>
            <a:r>
              <a:rPr lang="en-US" sz="2800" dirty="0"/>
              <a:t>Deleting a Procedure(s)</a:t>
            </a:r>
          </a:p>
        </p:txBody>
      </p:sp>
      <p:sp>
        <p:nvSpPr>
          <p:cNvPr id="11" name="Rectangle 10"/>
          <p:cNvSpPr/>
          <p:nvPr/>
        </p:nvSpPr>
        <p:spPr>
          <a:xfrm>
            <a:off x="1965959" y="5852184"/>
            <a:ext cx="5181600" cy="369332"/>
          </a:xfrm>
          <a:prstGeom prst="rect">
            <a:avLst/>
          </a:prstGeom>
        </p:spPr>
        <p:txBody>
          <a:bodyPr wrap="square">
            <a:spAutoFit/>
          </a:bodyPr>
          <a:lstStyle/>
          <a:p>
            <a:r>
              <a:rPr lang="en-US" dirty="0"/>
              <a:t>After the files are deleted they cannot be restored</a:t>
            </a:r>
          </a:p>
        </p:txBody>
      </p:sp>
    </p:spTree>
    <p:extLst>
      <p:ext uri="{BB962C8B-B14F-4D97-AF65-F5344CB8AC3E}">
        <p14:creationId xmlns:p14="http://schemas.microsoft.com/office/powerpoint/2010/main" val="600324386"/>
      </p:ext>
    </p:extLst>
  </p:cSld>
  <p:clrMapOvr>
    <a:masterClrMapping/>
  </p:clrMapOvr>
  <p:transition spd="med">
    <p:cove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760858" y="1150632"/>
            <a:ext cx="7677149" cy="2308324"/>
          </a:xfrm>
          <a:prstGeom prst="rect">
            <a:avLst/>
          </a:prstGeom>
        </p:spPr>
        <p:txBody>
          <a:bodyPr wrap="square">
            <a:spAutoFit/>
          </a:bodyPr>
          <a:lstStyle/>
          <a:p>
            <a:r>
              <a:rPr lang="en-US" sz="2400" b="1" dirty="0"/>
              <a:t>Change the Default Directory for Compiled Procedures</a:t>
            </a:r>
          </a:p>
          <a:p>
            <a:r>
              <a:rPr lang="en-US" sz="2400" dirty="0"/>
              <a:t>The MET/CAL Run Time, the Procedure Selector and the metcal.ini file can all be used to change the default procedure directory.   This directory represents the location of compiled procedures and is used as the default directory for procedure </a:t>
            </a:r>
            <a:r>
              <a:rPr lang="en-US" sz="2400" dirty="0" err="1"/>
              <a:t>executables</a:t>
            </a:r>
            <a:r>
              <a:rPr lang="en-US" sz="2400" dirty="0"/>
              <a:t>.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458956"/>
            <a:ext cx="767715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867400" y="2971800"/>
            <a:ext cx="2813847" cy="369332"/>
          </a:xfrm>
          <a:prstGeom prst="rect">
            <a:avLst/>
          </a:prstGeom>
          <a:noFill/>
        </p:spPr>
        <p:txBody>
          <a:bodyPr wrap="none" rtlCol="0">
            <a:spAutoFit/>
          </a:bodyPr>
          <a:lstStyle/>
          <a:p>
            <a:r>
              <a:rPr lang="en-US" dirty="0"/>
              <a:t>Press to select the Directory</a:t>
            </a:r>
          </a:p>
        </p:txBody>
      </p:sp>
      <p:cxnSp>
        <p:nvCxnSpPr>
          <p:cNvPr id="10" name="Elbow Connector 9"/>
          <p:cNvCxnSpPr>
            <a:stCxn id="8" idx="1"/>
          </p:cNvCxnSpPr>
          <p:nvPr/>
        </p:nvCxnSpPr>
        <p:spPr>
          <a:xfrm rot="10800000" flipH="1" flipV="1">
            <a:off x="5867400" y="3156466"/>
            <a:ext cx="762000" cy="1557028"/>
          </a:xfrm>
          <a:prstGeom prst="bentConnector4">
            <a:avLst>
              <a:gd name="adj1" fmla="val -30000"/>
              <a:gd name="adj2" fmla="val 5593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629640" y="5867400"/>
            <a:ext cx="5789470" cy="369332"/>
          </a:xfrm>
          <a:prstGeom prst="rect">
            <a:avLst/>
          </a:prstGeom>
          <a:noFill/>
        </p:spPr>
        <p:txBody>
          <a:bodyPr wrap="none" rtlCol="0">
            <a:spAutoFit/>
          </a:bodyPr>
          <a:lstStyle/>
          <a:p>
            <a:r>
              <a:rPr lang="en-US" dirty="0"/>
              <a:t>Changing the Default Directory from the Procedure Selector</a:t>
            </a:r>
          </a:p>
        </p:txBody>
      </p:sp>
    </p:spTree>
    <p:extLst>
      <p:ext uri="{BB962C8B-B14F-4D97-AF65-F5344CB8AC3E}">
        <p14:creationId xmlns:p14="http://schemas.microsoft.com/office/powerpoint/2010/main" val="2864141891"/>
      </p:ext>
    </p:extLst>
  </p:cSld>
  <p:clrMapOvr>
    <a:masterClrMapping/>
  </p:clrMapOvr>
  <p:transition spd="med">
    <p:cove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6850" y="1600200"/>
            <a:ext cx="6210300" cy="471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862604" y="1078468"/>
            <a:ext cx="5418791" cy="400110"/>
          </a:xfrm>
          <a:prstGeom prst="rect">
            <a:avLst/>
          </a:prstGeom>
          <a:noFill/>
        </p:spPr>
        <p:txBody>
          <a:bodyPr wrap="none" rtlCol="0">
            <a:spAutoFit/>
          </a:bodyPr>
          <a:lstStyle/>
          <a:p>
            <a:r>
              <a:rPr lang="en-US" sz="2000" b="1" dirty="0"/>
              <a:t>Changing the Default Directory from the Runtime</a:t>
            </a:r>
          </a:p>
        </p:txBody>
      </p:sp>
    </p:spTree>
    <p:extLst>
      <p:ext uri="{BB962C8B-B14F-4D97-AF65-F5344CB8AC3E}">
        <p14:creationId xmlns:p14="http://schemas.microsoft.com/office/powerpoint/2010/main" val="786872488"/>
      </p:ext>
    </p:extLst>
  </p:cSld>
  <p:clrMapOvr>
    <a:masterClrMapping/>
  </p:clrMapOvr>
  <p:transition spd="med">
    <p:cove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3"/>
          <p:cNvSpPr txBox="1">
            <a:spLocks noChangeArrowheads="1"/>
          </p:cNvSpPr>
          <p:nvPr/>
        </p:nvSpPr>
        <p:spPr bwMode="auto">
          <a:xfrm>
            <a:off x="1010412" y="2286000"/>
            <a:ext cx="7162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285750" indent="-285750" algn="l" rtl="0" eaLnBrk="0" fontAlgn="base" hangingPunct="0">
              <a:lnSpc>
                <a:spcPct val="89000"/>
              </a:lnSpc>
              <a:spcBef>
                <a:spcPct val="30000"/>
              </a:spcBef>
              <a:spcAft>
                <a:spcPct val="0"/>
              </a:spcAft>
              <a:buSzPct val="100000"/>
              <a:buChar char="•"/>
              <a:defRPr sz="2800" b="1">
                <a:solidFill>
                  <a:schemeClr val="tx1"/>
                </a:solidFill>
                <a:latin typeface="+mn-lt"/>
                <a:ea typeface="+mn-ea"/>
                <a:cs typeface="+mn-cs"/>
              </a:defRPr>
            </a:lvl1pPr>
            <a:lvl2pPr marL="685800" indent="-228600" algn="l" rtl="0" eaLnBrk="0" fontAlgn="base" hangingPunct="0">
              <a:lnSpc>
                <a:spcPct val="89000"/>
              </a:lnSpc>
              <a:spcBef>
                <a:spcPct val="30000"/>
              </a:spcBef>
              <a:spcAft>
                <a:spcPct val="0"/>
              </a:spcAft>
              <a:buSzPct val="100000"/>
              <a:buChar char="–"/>
              <a:defRPr sz="2400" b="1">
                <a:solidFill>
                  <a:schemeClr val="tx1"/>
                </a:solidFill>
                <a:latin typeface="+mn-lt"/>
                <a:cs typeface="+mn-cs"/>
              </a:defRPr>
            </a:lvl2pPr>
            <a:lvl3pPr marL="1143000" indent="-228600" algn="l" rtl="0" eaLnBrk="0" fontAlgn="base" hangingPunct="0">
              <a:lnSpc>
                <a:spcPct val="89000"/>
              </a:lnSpc>
              <a:spcBef>
                <a:spcPct val="30000"/>
              </a:spcBef>
              <a:spcAft>
                <a:spcPct val="0"/>
              </a:spcAft>
              <a:buSzPct val="100000"/>
              <a:buChar char="»"/>
              <a:defRPr b="1">
                <a:solidFill>
                  <a:schemeClr val="tx1"/>
                </a:solidFill>
                <a:latin typeface="+mn-lt"/>
                <a:cs typeface="+mn-cs"/>
              </a:defRPr>
            </a:lvl3pPr>
            <a:lvl4pPr marL="1543050" indent="-171450" algn="l" rtl="0" eaLnBrk="0" fontAlgn="base" hangingPunct="0">
              <a:lnSpc>
                <a:spcPct val="89000"/>
              </a:lnSpc>
              <a:spcBef>
                <a:spcPct val="30000"/>
              </a:spcBef>
              <a:spcAft>
                <a:spcPct val="0"/>
              </a:spcAft>
              <a:buSzPct val="100000"/>
              <a:buChar char="•"/>
              <a:defRPr b="1">
                <a:solidFill>
                  <a:schemeClr val="tx1"/>
                </a:solidFill>
                <a:latin typeface="+mn-lt"/>
                <a:cs typeface="+mn-cs"/>
              </a:defRPr>
            </a:lvl4pPr>
            <a:lvl5pPr marL="2000250" indent="-171450" algn="l" rtl="0" eaLnBrk="0" fontAlgn="base" hangingPunct="0">
              <a:lnSpc>
                <a:spcPct val="89000"/>
              </a:lnSpc>
              <a:spcBef>
                <a:spcPct val="30000"/>
              </a:spcBef>
              <a:spcAft>
                <a:spcPct val="0"/>
              </a:spcAft>
              <a:buSzPct val="100000"/>
              <a:buChar char="–"/>
              <a:defRPr sz="1400" b="1">
                <a:solidFill>
                  <a:schemeClr val="tx1"/>
                </a:solidFill>
                <a:latin typeface="+mn-lt"/>
                <a:cs typeface="+mn-cs"/>
              </a:defRPr>
            </a:lvl5pPr>
            <a:lvl6pPr marL="2457450" indent="-171450" algn="l" rtl="0" fontAlgn="base">
              <a:lnSpc>
                <a:spcPct val="89000"/>
              </a:lnSpc>
              <a:spcBef>
                <a:spcPct val="30000"/>
              </a:spcBef>
              <a:spcAft>
                <a:spcPct val="0"/>
              </a:spcAft>
              <a:buSzPct val="100000"/>
              <a:buChar char="–"/>
              <a:defRPr sz="1400" b="1">
                <a:solidFill>
                  <a:schemeClr val="tx1"/>
                </a:solidFill>
                <a:latin typeface="+mn-lt"/>
                <a:cs typeface="+mn-cs"/>
              </a:defRPr>
            </a:lvl6pPr>
            <a:lvl7pPr marL="2914650" indent="-171450" algn="l" rtl="0" fontAlgn="base">
              <a:lnSpc>
                <a:spcPct val="89000"/>
              </a:lnSpc>
              <a:spcBef>
                <a:spcPct val="30000"/>
              </a:spcBef>
              <a:spcAft>
                <a:spcPct val="0"/>
              </a:spcAft>
              <a:buSzPct val="100000"/>
              <a:buChar char="–"/>
              <a:defRPr sz="1400" b="1">
                <a:solidFill>
                  <a:schemeClr val="tx1"/>
                </a:solidFill>
                <a:latin typeface="+mn-lt"/>
                <a:cs typeface="+mn-cs"/>
              </a:defRPr>
            </a:lvl7pPr>
            <a:lvl8pPr marL="3371850" indent="-171450" algn="l" rtl="0" fontAlgn="base">
              <a:lnSpc>
                <a:spcPct val="89000"/>
              </a:lnSpc>
              <a:spcBef>
                <a:spcPct val="30000"/>
              </a:spcBef>
              <a:spcAft>
                <a:spcPct val="0"/>
              </a:spcAft>
              <a:buSzPct val="100000"/>
              <a:buChar char="–"/>
              <a:defRPr sz="1400" b="1">
                <a:solidFill>
                  <a:schemeClr val="tx1"/>
                </a:solidFill>
                <a:latin typeface="+mn-lt"/>
                <a:cs typeface="+mn-cs"/>
              </a:defRPr>
            </a:lvl8pPr>
            <a:lvl9pPr marL="3829050" indent="-171450" algn="l" rtl="0" fontAlgn="base">
              <a:lnSpc>
                <a:spcPct val="89000"/>
              </a:lnSpc>
              <a:spcBef>
                <a:spcPct val="30000"/>
              </a:spcBef>
              <a:spcAft>
                <a:spcPct val="0"/>
              </a:spcAft>
              <a:buSzPct val="100000"/>
              <a:buChar char="–"/>
              <a:defRPr sz="1400" b="1">
                <a:solidFill>
                  <a:schemeClr val="tx1"/>
                </a:solidFill>
                <a:latin typeface="+mn-lt"/>
                <a:cs typeface="+mn-cs"/>
              </a:defRPr>
            </a:lvl9pPr>
          </a:lstStyle>
          <a:p>
            <a:pPr marL="285750" marR="0" lvl="0" indent="-285750" algn="l" defTabSz="914400" rtl="0" eaLnBrk="1" fontAlgn="base" latinLnBrk="0" hangingPunct="1">
              <a:lnSpc>
                <a:spcPct val="89000"/>
              </a:lnSpc>
              <a:spcBef>
                <a:spcPct val="30000"/>
              </a:spcBef>
              <a:spcAft>
                <a:spcPct val="0"/>
              </a:spcAft>
              <a:buClrTx/>
              <a:buSzPct val="100000"/>
              <a:buFontTx/>
              <a:buChar char="•"/>
              <a:tabLst/>
              <a:defRPr/>
            </a:pPr>
            <a:r>
              <a:rPr kumimoji="0" lang="en-US" sz="3200" b="0" i="0" u="none" strike="noStrike" kern="0" cap="none" spc="0" normalizeH="0" baseline="0" noProof="0" dirty="0">
                <a:ln>
                  <a:noFill/>
                </a:ln>
                <a:solidFill>
                  <a:srgbClr val="000000"/>
                </a:solidFill>
                <a:effectLst/>
                <a:uLnTx/>
                <a:uFillTx/>
                <a:latin typeface="Arial"/>
                <a:cs typeface="Arial"/>
              </a:rPr>
              <a:t>Why it is useful</a:t>
            </a:r>
          </a:p>
          <a:p>
            <a:pPr marL="685800" marR="0" lvl="1"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800" b="0" i="0" u="none" strike="noStrike" kern="0" cap="none" spc="0" normalizeH="0" baseline="0" noProof="0" dirty="0">
                <a:ln>
                  <a:noFill/>
                </a:ln>
                <a:solidFill>
                  <a:srgbClr val="000000"/>
                </a:solidFill>
                <a:effectLst/>
                <a:uLnTx/>
                <a:uFillTx/>
                <a:latin typeface="Arial"/>
                <a:cs typeface="Arial"/>
              </a:rPr>
              <a:t>User can create a directory for procedure development.</a:t>
            </a:r>
          </a:p>
          <a:p>
            <a:pPr marL="1143000" marR="0" lvl="2"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400" b="0" i="0" u="none" strike="noStrike" kern="0" cap="none" spc="0" normalizeH="0" baseline="0" noProof="0" dirty="0">
                <a:ln>
                  <a:noFill/>
                </a:ln>
                <a:solidFill>
                  <a:srgbClr val="000000"/>
                </a:solidFill>
                <a:effectLst/>
                <a:uLnTx/>
                <a:uFillTx/>
                <a:latin typeface="Arial"/>
                <a:cs typeface="Arial"/>
              </a:rPr>
              <a:t>Separate development from “released”</a:t>
            </a:r>
          </a:p>
          <a:p>
            <a:pPr marL="685800" marR="0" lvl="1"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800" b="0" i="0" u="none" strike="noStrike" kern="0" cap="none" spc="0" normalizeH="0" baseline="0" noProof="0" dirty="0">
                <a:ln>
                  <a:noFill/>
                </a:ln>
                <a:solidFill>
                  <a:srgbClr val="000000"/>
                </a:solidFill>
                <a:effectLst/>
                <a:uLnTx/>
                <a:uFillTx/>
                <a:latin typeface="Arial"/>
                <a:cs typeface="Arial"/>
              </a:rPr>
              <a:t>User can divide procedure into categories</a:t>
            </a:r>
          </a:p>
          <a:p>
            <a:pPr marL="1143000" marR="0" lvl="2"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400" b="0" i="0" u="none" strike="noStrike" kern="0" cap="none" spc="0" normalizeH="0" baseline="0" noProof="0" dirty="0">
                <a:ln>
                  <a:noFill/>
                </a:ln>
                <a:solidFill>
                  <a:srgbClr val="000000"/>
                </a:solidFill>
                <a:effectLst/>
                <a:uLnTx/>
                <a:uFillTx/>
                <a:latin typeface="Arial"/>
                <a:cs typeface="Arial"/>
              </a:rPr>
              <a:t>Scope, DMM, temperature… </a:t>
            </a:r>
          </a:p>
        </p:txBody>
      </p:sp>
      <p:sp>
        <p:nvSpPr>
          <p:cNvPr id="8" name="Rectangle 2"/>
          <p:cNvSpPr txBox="1">
            <a:spLocks noChangeArrowheads="1"/>
          </p:cNvSpPr>
          <p:nvPr/>
        </p:nvSpPr>
        <p:spPr bwMode="auto">
          <a:xfrm>
            <a:off x="357188" y="1114425"/>
            <a:ext cx="83915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lvl1pPr algn="ctr" rtl="0" eaLnBrk="0" fontAlgn="base" hangingPunct="0">
              <a:lnSpc>
                <a:spcPct val="89000"/>
              </a:lnSpc>
              <a:spcBef>
                <a:spcPct val="0"/>
              </a:spcBef>
              <a:spcAft>
                <a:spcPct val="0"/>
              </a:spcAft>
              <a:defRPr sz="4000" b="1">
                <a:solidFill>
                  <a:schemeClr val="tx1"/>
                </a:solidFill>
                <a:latin typeface="+mj-lt"/>
                <a:ea typeface="+mj-ea"/>
                <a:cs typeface="+mj-cs"/>
              </a:defRPr>
            </a:lvl1pPr>
            <a:lvl2pPr algn="ctr" rtl="0" eaLnBrk="0" fontAlgn="base" hangingPunct="0">
              <a:lnSpc>
                <a:spcPct val="89000"/>
              </a:lnSpc>
              <a:spcBef>
                <a:spcPct val="0"/>
              </a:spcBef>
              <a:spcAft>
                <a:spcPct val="0"/>
              </a:spcAft>
              <a:defRPr sz="4000" b="1">
                <a:solidFill>
                  <a:schemeClr val="tx1"/>
                </a:solidFill>
                <a:latin typeface="Arial" charset="0"/>
                <a:cs typeface="Arial" charset="0"/>
              </a:defRPr>
            </a:lvl2pPr>
            <a:lvl3pPr algn="ctr" rtl="0" eaLnBrk="0" fontAlgn="base" hangingPunct="0">
              <a:lnSpc>
                <a:spcPct val="89000"/>
              </a:lnSpc>
              <a:spcBef>
                <a:spcPct val="0"/>
              </a:spcBef>
              <a:spcAft>
                <a:spcPct val="0"/>
              </a:spcAft>
              <a:defRPr sz="4000" b="1">
                <a:solidFill>
                  <a:schemeClr val="tx1"/>
                </a:solidFill>
                <a:latin typeface="Arial" charset="0"/>
                <a:cs typeface="Arial" charset="0"/>
              </a:defRPr>
            </a:lvl3pPr>
            <a:lvl4pPr algn="ctr" rtl="0" eaLnBrk="0" fontAlgn="base" hangingPunct="0">
              <a:lnSpc>
                <a:spcPct val="89000"/>
              </a:lnSpc>
              <a:spcBef>
                <a:spcPct val="0"/>
              </a:spcBef>
              <a:spcAft>
                <a:spcPct val="0"/>
              </a:spcAft>
              <a:defRPr sz="4000" b="1">
                <a:solidFill>
                  <a:schemeClr val="tx1"/>
                </a:solidFill>
                <a:latin typeface="Arial" charset="0"/>
                <a:cs typeface="Arial" charset="0"/>
              </a:defRPr>
            </a:lvl4pPr>
            <a:lvl5pPr algn="ctr" rtl="0" eaLnBrk="0" fontAlgn="base" hangingPunct="0">
              <a:lnSpc>
                <a:spcPct val="89000"/>
              </a:lnSpc>
              <a:spcBef>
                <a:spcPct val="0"/>
              </a:spcBef>
              <a:spcAft>
                <a:spcPct val="0"/>
              </a:spcAft>
              <a:defRPr sz="4000" b="1">
                <a:solidFill>
                  <a:schemeClr val="tx1"/>
                </a:solidFill>
                <a:latin typeface="Arial" charset="0"/>
                <a:cs typeface="Arial" charset="0"/>
              </a:defRPr>
            </a:lvl5pPr>
            <a:lvl6pPr marL="457200" algn="ctr" rtl="0" fontAlgn="base">
              <a:lnSpc>
                <a:spcPct val="89000"/>
              </a:lnSpc>
              <a:spcBef>
                <a:spcPct val="0"/>
              </a:spcBef>
              <a:spcAft>
                <a:spcPct val="0"/>
              </a:spcAft>
              <a:defRPr sz="4000" b="1">
                <a:solidFill>
                  <a:schemeClr val="tx1"/>
                </a:solidFill>
                <a:latin typeface="Arial" charset="0"/>
                <a:cs typeface="Arial" charset="0"/>
              </a:defRPr>
            </a:lvl6pPr>
            <a:lvl7pPr marL="914400" algn="ctr" rtl="0" fontAlgn="base">
              <a:lnSpc>
                <a:spcPct val="89000"/>
              </a:lnSpc>
              <a:spcBef>
                <a:spcPct val="0"/>
              </a:spcBef>
              <a:spcAft>
                <a:spcPct val="0"/>
              </a:spcAft>
              <a:defRPr sz="4000" b="1">
                <a:solidFill>
                  <a:schemeClr val="tx1"/>
                </a:solidFill>
                <a:latin typeface="Arial" charset="0"/>
                <a:cs typeface="Arial" charset="0"/>
              </a:defRPr>
            </a:lvl7pPr>
            <a:lvl8pPr marL="1371600" algn="ctr" rtl="0" fontAlgn="base">
              <a:lnSpc>
                <a:spcPct val="89000"/>
              </a:lnSpc>
              <a:spcBef>
                <a:spcPct val="0"/>
              </a:spcBef>
              <a:spcAft>
                <a:spcPct val="0"/>
              </a:spcAft>
              <a:defRPr sz="4000" b="1">
                <a:solidFill>
                  <a:schemeClr val="tx1"/>
                </a:solidFill>
                <a:latin typeface="Arial" charset="0"/>
                <a:cs typeface="Arial" charset="0"/>
              </a:defRPr>
            </a:lvl8pPr>
            <a:lvl9pPr marL="1828800" algn="ctr" rtl="0" fontAlgn="base">
              <a:lnSpc>
                <a:spcPct val="89000"/>
              </a:lnSpc>
              <a:spcBef>
                <a:spcPct val="0"/>
              </a:spcBef>
              <a:spcAft>
                <a:spcPct val="0"/>
              </a:spcAft>
              <a:defRPr sz="4000" b="1">
                <a:solidFill>
                  <a:schemeClr val="tx1"/>
                </a:solidFill>
                <a:latin typeface="Arial" charset="0"/>
                <a:cs typeface="Arial" charset="0"/>
              </a:defRPr>
            </a:lvl9pPr>
          </a:lstStyle>
          <a:p>
            <a:pPr marL="0" marR="0" lvl="0" indent="0" algn="ctr" defTabSz="914400" rtl="0" eaLnBrk="1" fontAlgn="base" latinLnBrk="0" hangingPunct="1">
              <a:lnSpc>
                <a:spcPct val="89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ea typeface="+mj-ea"/>
                <a:cs typeface="Arial"/>
              </a:rPr>
              <a:t>Default Directory</a:t>
            </a:r>
          </a:p>
        </p:txBody>
      </p:sp>
    </p:spTree>
    <p:extLst>
      <p:ext uri="{BB962C8B-B14F-4D97-AF65-F5344CB8AC3E}">
        <p14:creationId xmlns:p14="http://schemas.microsoft.com/office/powerpoint/2010/main" val="2934038516"/>
      </p:ext>
    </p:extLst>
  </p:cSld>
  <p:clrMapOvr>
    <a:masterClrMapping/>
  </p:clrMapOvr>
  <p:transition spd="med">
    <p:cove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521208" y="1295400"/>
            <a:ext cx="8077200" cy="5262979"/>
          </a:xfrm>
          <a:prstGeom prst="rect">
            <a:avLst/>
          </a:prstGeom>
        </p:spPr>
        <p:txBody>
          <a:bodyPr wrap="square">
            <a:spAutoFit/>
          </a:bodyPr>
          <a:lstStyle/>
          <a:p>
            <a:pPr algn="ctr"/>
            <a:r>
              <a:rPr lang="en-US" sz="2400" b="1" dirty="0"/>
              <a:t>Compile Checking a Procedure </a:t>
            </a:r>
          </a:p>
          <a:p>
            <a:pPr algn="ctr"/>
            <a:endParaRPr lang="en-US" sz="2400" b="1" dirty="0"/>
          </a:p>
          <a:p>
            <a:r>
              <a:rPr lang="en-US" dirty="0"/>
              <a:t>The </a:t>
            </a:r>
            <a:r>
              <a:rPr lang="en-US" b="1" dirty="0"/>
              <a:t>Debug, Compile Check Procedure </a:t>
            </a:r>
            <a:r>
              <a:rPr lang="en-US" dirty="0"/>
              <a:t>(F9) checks the contents of the active procedure and reports errors in the Error window and warnings in the Warning window.  The compile check does not check dependencies outside of the procedure file itself.  Errors must be corrected before you can run the procedure. If no errors are present, the procedure is formatted and fields are lined up under the correct columns. </a:t>
            </a:r>
          </a:p>
          <a:p>
            <a:endParaRPr lang="en-US" dirty="0"/>
          </a:p>
          <a:p>
            <a:r>
              <a:rPr lang="en-US" b="1" dirty="0"/>
              <a:t>T.U.R. Checking </a:t>
            </a:r>
            <a:r>
              <a:rPr lang="en-US" dirty="0"/>
              <a:t>- Procedure lines that contains an instrument evaluation FSC, the Test Uncertainty Ratio (T.U.R.) is calculated in most cases. </a:t>
            </a:r>
          </a:p>
          <a:p>
            <a:endParaRPr lang="en-US" dirty="0"/>
          </a:p>
          <a:p>
            <a:r>
              <a:rPr lang="en-US" b="1" dirty="0"/>
              <a:t>Automatic Line Check </a:t>
            </a:r>
            <a:r>
              <a:rPr lang="en-US" dirty="0"/>
              <a:t>is operating as long as the Editor is not operating in Text Mode. The same checking as described above is performed on every procedure line as you enter it. When you press [ENTER], the line check is triggered. If no errors are found, the line is formatted, and the cursor is placed on the next line ready for the next procedure statement.</a:t>
            </a:r>
          </a:p>
          <a:p>
            <a:endParaRPr lang="en-US" dirty="0"/>
          </a:p>
        </p:txBody>
      </p:sp>
    </p:spTree>
    <p:extLst>
      <p:ext uri="{BB962C8B-B14F-4D97-AF65-F5344CB8AC3E}">
        <p14:creationId xmlns:p14="http://schemas.microsoft.com/office/powerpoint/2010/main" val="2320283575"/>
      </p:ext>
    </p:extLst>
  </p:cSld>
  <p:clrMapOvr>
    <a:masterClrMapping/>
  </p:clrMapOvr>
  <p:transition spd="med">
    <p:cove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8" name="Rectangle 7"/>
          <p:cNvSpPr/>
          <p:nvPr/>
        </p:nvSpPr>
        <p:spPr>
          <a:xfrm>
            <a:off x="1066800" y="2209801"/>
            <a:ext cx="7010400" cy="3416320"/>
          </a:xfrm>
          <a:prstGeom prst="rect">
            <a:avLst/>
          </a:prstGeom>
        </p:spPr>
        <p:txBody>
          <a:bodyPr wrap="square">
            <a:spAutoFit/>
          </a:bodyPr>
          <a:lstStyle/>
          <a:p>
            <a:r>
              <a:rPr lang="en-US" sz="2400" dirty="0"/>
              <a:t>Debugging a Procedure </a:t>
            </a:r>
          </a:p>
          <a:p>
            <a:r>
              <a:rPr lang="en-US" sz="2400" dirty="0"/>
              <a:t>Debugging a procedure is the process of executing the procedure to see how it performs.  </a:t>
            </a:r>
          </a:p>
          <a:p>
            <a:r>
              <a:rPr lang="en-US" sz="2400" dirty="0"/>
              <a:t>The procedure must be executable before debugging can begin.  </a:t>
            </a:r>
          </a:p>
          <a:p>
            <a:endParaRPr lang="en-US" sz="2400" dirty="0"/>
          </a:p>
          <a:p>
            <a:r>
              <a:rPr lang="en-US" sz="2400" dirty="0"/>
              <a:t>When debugging a procedure project, all procedures in the project must compile and all dependencies must be valid and part of the project.  </a:t>
            </a:r>
          </a:p>
        </p:txBody>
      </p:sp>
      <p:sp>
        <p:nvSpPr>
          <p:cNvPr id="2" name="TextBox 1"/>
          <p:cNvSpPr txBox="1"/>
          <p:nvPr/>
        </p:nvSpPr>
        <p:spPr>
          <a:xfrm>
            <a:off x="3478046" y="1200834"/>
            <a:ext cx="2411173" cy="707886"/>
          </a:xfrm>
          <a:prstGeom prst="rect">
            <a:avLst/>
          </a:prstGeom>
          <a:noFill/>
        </p:spPr>
        <p:txBody>
          <a:bodyPr wrap="none" rtlCol="0">
            <a:spAutoFit/>
          </a:bodyPr>
          <a:lstStyle/>
          <a:p>
            <a:r>
              <a:rPr lang="en-US" sz="4000" dirty="0"/>
              <a:t>Debugging</a:t>
            </a:r>
          </a:p>
        </p:txBody>
      </p:sp>
    </p:spTree>
    <p:extLst>
      <p:ext uri="{BB962C8B-B14F-4D97-AF65-F5344CB8AC3E}">
        <p14:creationId xmlns:p14="http://schemas.microsoft.com/office/powerpoint/2010/main" val="4115006310"/>
      </p:ext>
    </p:extLst>
  </p:cSld>
  <p:clrMapOvr>
    <a:masterClrMapping/>
  </p:clrMapOvr>
  <p:transition spd="med">
    <p:cove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685800" y="1295400"/>
            <a:ext cx="7848600" cy="1938992"/>
          </a:xfrm>
          <a:prstGeom prst="rect">
            <a:avLst/>
          </a:prstGeom>
        </p:spPr>
        <p:txBody>
          <a:bodyPr wrap="square">
            <a:spAutoFit/>
          </a:bodyPr>
          <a:lstStyle/>
          <a:p>
            <a:r>
              <a:rPr lang="en-US" sz="2000" dirty="0"/>
              <a:t>To enable debugging without resolving all issues in procedures,  select all affected procedures in the Solution Explorer (</a:t>
            </a:r>
            <a:r>
              <a:rPr lang="en-US" sz="2000" dirty="0" err="1"/>
              <a:t>CTRL+Click</a:t>
            </a:r>
            <a:r>
              <a:rPr lang="en-US" sz="2000" dirty="0"/>
              <a:t> to multi-select), press F4 to display the file properties and choose Content as the Build Action property.  This selection prevents the build process from attempting to compile the selected procedures.  Make sure to change the build action back to Compile before publishing the procedure.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491484"/>
            <a:ext cx="235267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696" y="3624834"/>
            <a:ext cx="2333625"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963880"/>
      </p:ext>
    </p:extLst>
  </p:cSld>
  <p:clrMapOvr>
    <a:masterClrMapping/>
  </p:clrMapOvr>
  <p:transition spd="med">
    <p:cove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685800" y="990600"/>
            <a:ext cx="7772400" cy="5447645"/>
          </a:xfrm>
          <a:prstGeom prst="rect">
            <a:avLst/>
          </a:prstGeom>
        </p:spPr>
        <p:txBody>
          <a:bodyPr wrap="square">
            <a:spAutoFit/>
          </a:bodyPr>
          <a:lstStyle/>
          <a:p>
            <a:pPr algn="ctr"/>
            <a:r>
              <a:rPr lang="en-US" sz="2800" b="1" dirty="0"/>
              <a:t>Debug from Cursor</a:t>
            </a:r>
          </a:p>
          <a:p>
            <a:pPr algn="ctr"/>
            <a:endParaRPr lang="en-US" sz="1200" b="1" dirty="0"/>
          </a:p>
          <a:p>
            <a:r>
              <a:rPr lang="en-US" sz="2000" dirty="0"/>
              <a:t>Runs procedure from the line where the cursor is currently positioned.  </a:t>
            </a:r>
          </a:p>
          <a:p>
            <a:endParaRPr lang="en-US" sz="2000" dirty="0"/>
          </a:p>
          <a:p>
            <a:r>
              <a:rPr lang="en-US" sz="2000" dirty="0"/>
              <a:t>When the procedure is completed or terminated, the values of certain parameters are remembered, so that the next time you execute the procedure, it is not necessary to repeat the test steps that establish those values.</a:t>
            </a:r>
          </a:p>
          <a:p>
            <a:r>
              <a:rPr lang="en-US" sz="2000" dirty="0"/>
              <a:t>The system remembers the following parameters:</a:t>
            </a:r>
          </a:p>
          <a:p>
            <a:endParaRPr lang="en-US" sz="2000" dirty="0"/>
          </a:p>
          <a:p>
            <a:pPr marL="285750" indent="-285750">
              <a:buFont typeface="Arial" pitchFamily="34" charset="0"/>
              <a:buChar char="•"/>
            </a:pPr>
            <a:r>
              <a:rPr lang="en-US" sz="2000" dirty="0"/>
              <a:t>ASK flags, created using the ASK- and ASK+ FSCs.</a:t>
            </a:r>
          </a:p>
          <a:p>
            <a:pPr marL="285750" indent="-285750">
              <a:buFont typeface="Arial" pitchFamily="34" charset="0"/>
              <a:buChar char="•"/>
            </a:pPr>
            <a:r>
              <a:rPr lang="en-US" sz="2000" dirty="0"/>
              <a:t>Memory variables MEM, MEM1, MEM2, and M1 through M255</a:t>
            </a:r>
          </a:p>
          <a:p>
            <a:pPr marL="285750" indent="-285750">
              <a:buFont typeface="Arial" pitchFamily="34" charset="0"/>
              <a:buChar char="•"/>
            </a:pPr>
            <a:r>
              <a:rPr lang="en-US" sz="2000" dirty="0"/>
              <a:t>Values created with Instrument Setup FSCs ( For example, MMFC, MCAL, and 606 FSCs).</a:t>
            </a:r>
          </a:p>
          <a:p>
            <a:pPr marL="285750" indent="-285750">
              <a:buFont typeface="Arial" pitchFamily="34" charset="0"/>
              <a:buChar char="•"/>
            </a:pPr>
            <a:r>
              <a:rPr lang="en-US" sz="2000" dirty="0"/>
              <a:t>MESS message buffers, created with the MESS FSC.</a:t>
            </a:r>
          </a:p>
          <a:p>
            <a:pPr marL="285750" indent="-285750">
              <a:buFont typeface="Arial" pitchFamily="34" charset="0"/>
              <a:buChar char="•"/>
            </a:pPr>
            <a:r>
              <a:rPr lang="en-US" sz="2000" dirty="0"/>
              <a:t>DRAW parameters, created with the DRAW FSC.</a:t>
            </a:r>
          </a:p>
          <a:p>
            <a:pPr marL="285750" indent="-285750">
              <a:buFont typeface="Arial" pitchFamily="34" charset="0"/>
              <a:buChar char="•"/>
            </a:pPr>
            <a:r>
              <a:rPr lang="en-US" sz="2000" dirty="0"/>
              <a:t>SET settings table, created with SET FSCs.</a:t>
            </a:r>
            <a:r>
              <a:rPr lang="en-US" dirty="0"/>
              <a:t> </a:t>
            </a:r>
          </a:p>
        </p:txBody>
      </p:sp>
    </p:spTree>
    <p:extLst>
      <p:ext uri="{BB962C8B-B14F-4D97-AF65-F5344CB8AC3E}">
        <p14:creationId xmlns:p14="http://schemas.microsoft.com/office/powerpoint/2010/main" val="1971616573"/>
      </p:ext>
    </p:extLst>
  </p:cSld>
  <p:clrMapOvr>
    <a:masterClrMapping/>
  </p:clrMapOvr>
  <p:transition spd="med">
    <p:cove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Evaluation 2</a:t>
            </a:r>
            <a:endParaRPr lang="en-US" dirty="0"/>
          </a:p>
        </p:txBody>
      </p:sp>
      <p:sp>
        <p:nvSpPr>
          <p:cNvPr id="2" name="Subtitle 1"/>
          <p:cNvSpPr>
            <a:spLocks noGrp="1"/>
          </p:cNvSpPr>
          <p:nvPr>
            <p:ph idx="1"/>
          </p:nvPr>
        </p:nvSpPr>
        <p:spPr/>
        <p:txBody>
          <a:bodyPr/>
          <a:lstStyle/>
          <a:p>
            <a:r>
              <a:rPr lang="en-US" dirty="0"/>
              <a:t>True or False</a:t>
            </a:r>
          </a:p>
          <a:p>
            <a:pPr lvl="1"/>
            <a:r>
              <a:rPr lang="en-US" dirty="0"/>
              <a:t>A .</a:t>
            </a:r>
            <a:r>
              <a:rPr lang="en-US" dirty="0" err="1"/>
              <a:t>pxe</a:t>
            </a:r>
            <a:r>
              <a:rPr lang="en-US" dirty="0"/>
              <a:t> file cannot be modified</a:t>
            </a:r>
          </a:p>
          <a:p>
            <a:pPr lvl="1"/>
            <a:r>
              <a:rPr lang="en-US" dirty="0"/>
              <a:t>The windows in the Editor are fixed in their positions</a:t>
            </a:r>
          </a:p>
          <a:p>
            <a:pPr lvl="1"/>
            <a:r>
              <a:rPr lang="en-US" dirty="0"/>
              <a:t>A Solution can maintain multiple unrelated projects.</a:t>
            </a:r>
          </a:p>
          <a:p>
            <a:pPr lvl="1"/>
            <a:r>
              <a:rPr lang="en-US" dirty="0"/>
              <a:t>Procedures developed outside of projects do not support the build operation</a:t>
            </a:r>
          </a:p>
          <a:p>
            <a:pPr lvl="1"/>
            <a:r>
              <a:rPr lang="en-US" dirty="0"/>
              <a:t>Test running a procedure in the Editor is started with F5.</a:t>
            </a:r>
          </a:p>
          <a:p>
            <a:pPr lvl="1"/>
            <a:r>
              <a:rPr lang="en-US" dirty="0"/>
              <a:t>Procedures created in Version 8 a never compatible with previous versions of MET/CAL.</a:t>
            </a:r>
          </a:p>
          <a:p>
            <a:pPr lvl="1"/>
            <a:r>
              <a:rPr lang="en-US" dirty="0"/>
              <a:t>A new instrument line is created with CTRL I.</a:t>
            </a:r>
          </a:p>
          <a:p>
            <a:pPr lvl="1"/>
            <a:r>
              <a:rPr lang="en-US" dirty="0"/>
              <a:t>Deleted .pro files may be restored.</a:t>
            </a:r>
          </a:p>
          <a:p>
            <a:pPr lvl="1"/>
            <a:r>
              <a:rPr lang="en-US" dirty="0"/>
              <a:t>All procedure debugging must start at the beginning of the procedure file.</a:t>
            </a:r>
          </a:p>
          <a:p>
            <a:endParaRPr lang="en-US" dirty="0"/>
          </a:p>
          <a:p>
            <a:endParaRPr lang="en-US" dirty="0"/>
          </a:p>
        </p:txBody>
      </p:sp>
    </p:spTree>
    <p:extLst>
      <p:ext uri="{BB962C8B-B14F-4D97-AF65-F5344CB8AC3E}">
        <p14:creationId xmlns:p14="http://schemas.microsoft.com/office/powerpoint/2010/main" val="247935607"/>
      </p:ext>
    </p:extLst>
  </p:cSld>
  <p:clrMapOvr>
    <a:masterClrMapping/>
  </p:clrMapOvr>
  <p:transition spd="med">
    <p:cove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1981200" y="914400"/>
            <a:ext cx="5246033" cy="2123658"/>
          </a:xfrm>
          <a:prstGeom prst="rect">
            <a:avLst/>
          </a:prstGeom>
          <a:noFill/>
        </p:spPr>
        <p:txBody>
          <a:bodyPr wrap="square" rtlCol="0">
            <a:spAutoFit/>
          </a:bodyPr>
          <a:lstStyle/>
          <a:p>
            <a:r>
              <a:rPr lang="en-US" sz="2400" dirty="0"/>
              <a:t>Opening a Procedure to Edit…</a:t>
            </a:r>
          </a:p>
          <a:p>
            <a:endParaRPr lang="en-US" sz="1200" dirty="0"/>
          </a:p>
          <a:p>
            <a:r>
              <a:rPr lang="en-US" sz="2400" dirty="0"/>
              <a:t>Remember, there are 3 options to open:</a:t>
            </a:r>
          </a:p>
          <a:p>
            <a:pPr marL="285750" indent="-285750">
              <a:buFont typeface="Arial" pitchFamily="34" charset="0"/>
              <a:buChar char="•"/>
            </a:pPr>
            <a:r>
              <a:rPr lang="en-US" sz="2400" dirty="0"/>
              <a:t>Project /Solution</a:t>
            </a:r>
          </a:p>
          <a:p>
            <a:pPr marL="285750" indent="-285750">
              <a:buFont typeface="Arial" pitchFamily="34" charset="0"/>
              <a:buChar char="•"/>
            </a:pPr>
            <a:r>
              <a:rPr lang="en-US" sz="2400" dirty="0"/>
              <a:t>File…</a:t>
            </a:r>
          </a:p>
          <a:p>
            <a:pPr marL="285750" indent="-285750">
              <a:buFont typeface="Arial" pitchFamily="34" charset="0"/>
              <a:buChar char="•"/>
            </a:pPr>
            <a:r>
              <a:rPr lang="en-US" sz="2400" dirty="0"/>
              <a:t>Procedure…</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691" y="3130391"/>
            <a:ext cx="611505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063025" y="5911334"/>
            <a:ext cx="3082382" cy="369332"/>
          </a:xfrm>
          <a:prstGeom prst="rect">
            <a:avLst/>
          </a:prstGeom>
          <a:noFill/>
        </p:spPr>
        <p:txBody>
          <a:bodyPr wrap="none" rtlCol="0">
            <a:spAutoFit/>
          </a:bodyPr>
          <a:lstStyle/>
          <a:p>
            <a:r>
              <a:rPr lang="en-US" dirty="0"/>
              <a:t>Opening a Project (or Solution)</a:t>
            </a:r>
          </a:p>
        </p:txBody>
      </p:sp>
    </p:spTree>
    <p:extLst>
      <p:ext uri="{BB962C8B-B14F-4D97-AF65-F5344CB8AC3E}">
        <p14:creationId xmlns:p14="http://schemas.microsoft.com/office/powerpoint/2010/main" val="1485732332"/>
      </p:ext>
    </p:extLst>
  </p:cSld>
  <p:clrMapOvr>
    <a:masterClrMapping/>
  </p:clrMapOvr>
  <p:transition spd="med">
    <p:cove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950" y="1600200"/>
            <a:ext cx="6134100" cy="461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318291" y="990600"/>
            <a:ext cx="2507418" cy="523220"/>
          </a:xfrm>
          <a:prstGeom prst="rect">
            <a:avLst/>
          </a:prstGeom>
          <a:noFill/>
        </p:spPr>
        <p:txBody>
          <a:bodyPr wrap="none" rtlCol="0">
            <a:spAutoFit/>
          </a:bodyPr>
          <a:lstStyle/>
          <a:p>
            <a:pPr algn="ctr"/>
            <a:r>
              <a:rPr lang="en-US" sz="2800" dirty="0"/>
              <a:t>Opening a File…</a:t>
            </a:r>
          </a:p>
        </p:txBody>
      </p:sp>
    </p:spTree>
    <p:extLst>
      <p:ext uri="{BB962C8B-B14F-4D97-AF65-F5344CB8AC3E}">
        <p14:creationId xmlns:p14="http://schemas.microsoft.com/office/powerpoint/2010/main" val="3704519135"/>
      </p:ext>
    </p:extLst>
  </p:cSld>
  <p:clrMapOvr>
    <a:masterClrMapping/>
  </p:clrMapOvr>
  <p:transition spd="med">
    <p:cove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2895600"/>
            <a:ext cx="7667625" cy="2333625"/>
          </a:xfrm>
          <a:prstGeom prst="rect">
            <a:avLst/>
          </a:prstGeom>
          <a:noFill/>
          <a:ln>
            <a:noFill/>
          </a:ln>
          <a:effectLst>
            <a:outerShdw dist="35921" dir="2700000" algn="ctr" rotWithShape="0">
              <a:schemeClr val="bg2"/>
            </a:outerShdw>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740519" y="1447799"/>
            <a:ext cx="5662961" cy="584775"/>
          </a:xfrm>
          <a:prstGeom prst="rect">
            <a:avLst/>
          </a:prstGeom>
          <a:noFill/>
        </p:spPr>
        <p:txBody>
          <a:bodyPr wrap="none" rtlCol="0">
            <a:spAutoFit/>
          </a:bodyPr>
          <a:lstStyle/>
          <a:p>
            <a:r>
              <a:rPr lang="en-US" sz="3200" dirty="0"/>
              <a:t>Opening a Compiled Procedure…</a:t>
            </a:r>
          </a:p>
        </p:txBody>
      </p:sp>
    </p:spTree>
    <p:extLst>
      <p:ext uri="{BB962C8B-B14F-4D97-AF65-F5344CB8AC3E}">
        <p14:creationId xmlns:p14="http://schemas.microsoft.com/office/powerpoint/2010/main" val="1221843430"/>
      </p:ext>
    </p:extLst>
  </p:cSld>
  <p:clrMapOvr>
    <a:masterClrMapping/>
  </p:clrMapOvr>
  <p:transition spd="med">
    <p:cove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1965838" y="1307812"/>
            <a:ext cx="5212324" cy="584775"/>
          </a:xfrm>
          <a:prstGeom prst="rect">
            <a:avLst/>
          </a:prstGeom>
          <a:noFill/>
        </p:spPr>
        <p:txBody>
          <a:bodyPr wrap="none" rtlCol="0">
            <a:spAutoFit/>
          </a:bodyPr>
          <a:lstStyle/>
          <a:p>
            <a:r>
              <a:rPr lang="en-US" sz="3200" dirty="0"/>
              <a:t>Procedure Header Description</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2514600"/>
            <a:ext cx="7143750" cy="2562225"/>
          </a:xfrm>
          <a:prstGeom prst="rect">
            <a:avLst/>
          </a:prstGeom>
          <a:noFill/>
          <a:ln>
            <a:noFill/>
          </a:ln>
          <a:effectLst>
            <a:outerShdw dist="35921" dir="2700000" algn="ctr" rotWithShape="0">
              <a:schemeClr val="bg2"/>
            </a:outerShdw>
            <a:softEdge rad="508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8979726"/>
      </p:ext>
    </p:extLst>
  </p:cSld>
  <p:clrMapOvr>
    <a:masterClrMapping/>
  </p:clrMapOvr>
  <p:transition spd="med">
    <p:cove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185" y="3738562"/>
            <a:ext cx="691515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3"/>
          <p:cNvSpPr txBox="1">
            <a:spLocks noChangeArrowheads="1"/>
          </p:cNvSpPr>
          <p:nvPr/>
        </p:nvSpPr>
        <p:spPr bwMode="auto">
          <a:xfrm>
            <a:off x="803910" y="1447800"/>
            <a:ext cx="7505700"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285750" indent="-285750" algn="l" rtl="0" eaLnBrk="0" fontAlgn="base" hangingPunct="0">
              <a:lnSpc>
                <a:spcPct val="89000"/>
              </a:lnSpc>
              <a:spcBef>
                <a:spcPct val="30000"/>
              </a:spcBef>
              <a:spcAft>
                <a:spcPct val="0"/>
              </a:spcAft>
              <a:buSzPct val="100000"/>
              <a:buChar char="•"/>
              <a:defRPr sz="2800" b="1">
                <a:solidFill>
                  <a:schemeClr val="tx1"/>
                </a:solidFill>
                <a:latin typeface="+mn-lt"/>
                <a:ea typeface="+mn-ea"/>
                <a:cs typeface="+mn-cs"/>
              </a:defRPr>
            </a:lvl1pPr>
            <a:lvl2pPr marL="685800" indent="-228600" algn="l" rtl="0" eaLnBrk="0" fontAlgn="base" hangingPunct="0">
              <a:lnSpc>
                <a:spcPct val="89000"/>
              </a:lnSpc>
              <a:spcBef>
                <a:spcPct val="30000"/>
              </a:spcBef>
              <a:spcAft>
                <a:spcPct val="0"/>
              </a:spcAft>
              <a:buSzPct val="100000"/>
              <a:buChar char="–"/>
              <a:defRPr sz="2400" b="1">
                <a:solidFill>
                  <a:schemeClr val="tx1"/>
                </a:solidFill>
                <a:latin typeface="+mn-lt"/>
                <a:cs typeface="+mn-cs"/>
              </a:defRPr>
            </a:lvl2pPr>
            <a:lvl3pPr marL="1143000" indent="-228600" algn="l" rtl="0" eaLnBrk="0" fontAlgn="base" hangingPunct="0">
              <a:lnSpc>
                <a:spcPct val="89000"/>
              </a:lnSpc>
              <a:spcBef>
                <a:spcPct val="30000"/>
              </a:spcBef>
              <a:spcAft>
                <a:spcPct val="0"/>
              </a:spcAft>
              <a:buSzPct val="100000"/>
              <a:buChar char="»"/>
              <a:defRPr b="1">
                <a:solidFill>
                  <a:schemeClr val="tx1"/>
                </a:solidFill>
                <a:latin typeface="+mn-lt"/>
                <a:cs typeface="+mn-cs"/>
              </a:defRPr>
            </a:lvl3pPr>
            <a:lvl4pPr marL="1543050" indent="-171450" algn="l" rtl="0" eaLnBrk="0" fontAlgn="base" hangingPunct="0">
              <a:lnSpc>
                <a:spcPct val="89000"/>
              </a:lnSpc>
              <a:spcBef>
                <a:spcPct val="30000"/>
              </a:spcBef>
              <a:spcAft>
                <a:spcPct val="0"/>
              </a:spcAft>
              <a:buSzPct val="100000"/>
              <a:buChar char="•"/>
              <a:defRPr b="1">
                <a:solidFill>
                  <a:schemeClr val="tx1"/>
                </a:solidFill>
                <a:latin typeface="+mn-lt"/>
                <a:cs typeface="+mn-cs"/>
              </a:defRPr>
            </a:lvl4pPr>
            <a:lvl5pPr marL="2000250" indent="-171450" algn="l" rtl="0" eaLnBrk="0" fontAlgn="base" hangingPunct="0">
              <a:lnSpc>
                <a:spcPct val="89000"/>
              </a:lnSpc>
              <a:spcBef>
                <a:spcPct val="30000"/>
              </a:spcBef>
              <a:spcAft>
                <a:spcPct val="0"/>
              </a:spcAft>
              <a:buSzPct val="100000"/>
              <a:buChar char="–"/>
              <a:defRPr sz="1400" b="1">
                <a:solidFill>
                  <a:schemeClr val="tx1"/>
                </a:solidFill>
                <a:latin typeface="+mn-lt"/>
                <a:cs typeface="+mn-cs"/>
              </a:defRPr>
            </a:lvl5pPr>
            <a:lvl6pPr marL="2457450" indent="-171450" algn="l" rtl="0" fontAlgn="base">
              <a:lnSpc>
                <a:spcPct val="89000"/>
              </a:lnSpc>
              <a:spcBef>
                <a:spcPct val="30000"/>
              </a:spcBef>
              <a:spcAft>
                <a:spcPct val="0"/>
              </a:spcAft>
              <a:buSzPct val="100000"/>
              <a:buChar char="–"/>
              <a:defRPr sz="1400" b="1">
                <a:solidFill>
                  <a:schemeClr val="tx1"/>
                </a:solidFill>
                <a:latin typeface="+mn-lt"/>
                <a:cs typeface="+mn-cs"/>
              </a:defRPr>
            </a:lvl6pPr>
            <a:lvl7pPr marL="2914650" indent="-171450" algn="l" rtl="0" fontAlgn="base">
              <a:lnSpc>
                <a:spcPct val="89000"/>
              </a:lnSpc>
              <a:spcBef>
                <a:spcPct val="30000"/>
              </a:spcBef>
              <a:spcAft>
                <a:spcPct val="0"/>
              </a:spcAft>
              <a:buSzPct val="100000"/>
              <a:buChar char="–"/>
              <a:defRPr sz="1400" b="1">
                <a:solidFill>
                  <a:schemeClr val="tx1"/>
                </a:solidFill>
                <a:latin typeface="+mn-lt"/>
                <a:cs typeface="+mn-cs"/>
              </a:defRPr>
            </a:lvl7pPr>
            <a:lvl8pPr marL="3371850" indent="-171450" algn="l" rtl="0" fontAlgn="base">
              <a:lnSpc>
                <a:spcPct val="89000"/>
              </a:lnSpc>
              <a:spcBef>
                <a:spcPct val="30000"/>
              </a:spcBef>
              <a:spcAft>
                <a:spcPct val="0"/>
              </a:spcAft>
              <a:buSzPct val="100000"/>
              <a:buChar char="–"/>
              <a:defRPr sz="1400" b="1">
                <a:solidFill>
                  <a:schemeClr val="tx1"/>
                </a:solidFill>
                <a:latin typeface="+mn-lt"/>
                <a:cs typeface="+mn-cs"/>
              </a:defRPr>
            </a:lvl8pPr>
            <a:lvl9pPr marL="3829050" indent="-171450" algn="l" rtl="0" fontAlgn="base">
              <a:lnSpc>
                <a:spcPct val="89000"/>
              </a:lnSpc>
              <a:spcBef>
                <a:spcPct val="30000"/>
              </a:spcBef>
              <a:spcAft>
                <a:spcPct val="0"/>
              </a:spcAft>
              <a:buSzPct val="100000"/>
              <a:buChar char="–"/>
              <a:defRPr sz="1400" b="1">
                <a:solidFill>
                  <a:schemeClr val="tx1"/>
                </a:solidFill>
                <a:latin typeface="+mn-lt"/>
                <a:cs typeface="+mn-cs"/>
              </a:defRPr>
            </a:lvl9pPr>
          </a:lstStyle>
          <a:p>
            <a:pPr marL="285750" marR="0" lvl="0" indent="-285750" algn="l" defTabSz="914400" rtl="0" eaLnBrk="1" fontAlgn="base" latinLnBrk="0" hangingPunct="1">
              <a:lnSpc>
                <a:spcPct val="89000"/>
              </a:lnSpc>
              <a:spcBef>
                <a:spcPct val="30000"/>
              </a:spcBef>
              <a:spcAft>
                <a:spcPct val="0"/>
              </a:spcAft>
              <a:buClrTx/>
              <a:buSzPct val="100000"/>
              <a:buFontTx/>
              <a:buChar char="•"/>
              <a:tabLst/>
              <a:defRPr/>
            </a:pPr>
            <a:r>
              <a:rPr kumimoji="0" lang="en-US" sz="2400" b="0" i="0" u="none" strike="noStrike" kern="0" cap="none" spc="0" normalizeH="0" baseline="0" noProof="0">
                <a:ln>
                  <a:noFill/>
                </a:ln>
                <a:solidFill>
                  <a:srgbClr val="000000"/>
                </a:solidFill>
                <a:effectLst/>
                <a:uLnTx/>
                <a:uFillTx/>
                <a:latin typeface="Arial"/>
                <a:cs typeface="Arial"/>
              </a:rPr>
              <a:t>Below the header, type:</a:t>
            </a:r>
          </a:p>
          <a:p>
            <a:pPr marL="685800" marR="0" lvl="1"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000" b="0" i="0" u="none" strike="noStrike" kern="0" cap="none" spc="0" normalizeH="0" baseline="0" noProof="0">
                <a:ln>
                  <a:noFill/>
                </a:ln>
                <a:solidFill>
                  <a:srgbClr val="000000"/>
                </a:solidFill>
                <a:effectLst/>
                <a:uLnTx/>
                <a:uFillTx/>
                <a:latin typeface="Arial"/>
                <a:cs typeface="Arial"/>
              </a:rPr>
              <a:t>DISP         TESTING 123</a:t>
            </a:r>
          </a:p>
          <a:p>
            <a:pPr marL="685800" marR="0" lvl="1"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000" b="0" i="0" u="none" strike="noStrike" kern="0" cap="none" spc="0" normalizeH="0" baseline="0" noProof="0">
                <a:ln>
                  <a:noFill/>
                </a:ln>
                <a:solidFill>
                  <a:srgbClr val="000000"/>
                </a:solidFill>
                <a:effectLst/>
                <a:uLnTx/>
                <a:uFillTx/>
                <a:latin typeface="Arial"/>
                <a:cs typeface="Arial"/>
              </a:rPr>
              <a:t>Select F9</a:t>
            </a:r>
          </a:p>
          <a:p>
            <a:pPr marL="685800" marR="0" lvl="1" indent="-228600" algn="l" defTabSz="914400" rtl="0" eaLnBrk="1" fontAlgn="base" latinLnBrk="0" hangingPunct="1">
              <a:lnSpc>
                <a:spcPct val="89000"/>
              </a:lnSpc>
              <a:spcBef>
                <a:spcPct val="30000"/>
              </a:spcBef>
              <a:spcAft>
                <a:spcPct val="0"/>
              </a:spcAft>
              <a:buClrTx/>
              <a:buSzPct val="100000"/>
              <a:buFontTx/>
              <a:buChar char="–"/>
              <a:tabLst/>
              <a:defRPr/>
            </a:pPr>
            <a:r>
              <a:rPr kumimoji="0" lang="en-US" sz="2000" b="0" i="0" u="none" strike="noStrike" kern="0" cap="none" spc="0" normalizeH="0" baseline="0" noProof="0">
                <a:ln>
                  <a:noFill/>
                </a:ln>
                <a:solidFill>
                  <a:srgbClr val="000000"/>
                </a:solidFill>
                <a:effectLst/>
                <a:uLnTx/>
                <a:uFillTx/>
                <a:latin typeface="Arial"/>
                <a:cs typeface="Arial"/>
              </a:rPr>
              <a:t>Your Editor window should look like this:</a:t>
            </a:r>
            <a:endParaRPr kumimoji="0" lang="en-US" sz="2000" b="0" i="0" u="none" strike="noStrike" kern="0" cap="none" spc="0" normalizeH="0" baseline="0" noProof="0" dirty="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708273013"/>
      </p:ext>
    </p:extLst>
  </p:cSld>
  <p:clrMapOvr>
    <a:masterClrMapping/>
  </p:clrMapOvr>
  <p:transition spd="med">
    <p:cove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TextBox 6"/>
          <p:cNvSpPr txBox="1"/>
          <p:nvPr/>
        </p:nvSpPr>
        <p:spPr>
          <a:xfrm>
            <a:off x="2403874" y="896551"/>
            <a:ext cx="4336252" cy="584775"/>
          </a:xfrm>
          <a:prstGeom prst="rect">
            <a:avLst/>
          </a:prstGeom>
          <a:noFill/>
        </p:spPr>
        <p:txBody>
          <a:bodyPr wrap="none" rtlCol="0">
            <a:spAutoFit/>
          </a:bodyPr>
          <a:lstStyle/>
          <a:p>
            <a:r>
              <a:rPr lang="en-US" sz="3200" dirty="0"/>
              <a:t>Test Run the Procedure…</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038" y="3512651"/>
            <a:ext cx="704850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262618" y="6113976"/>
            <a:ext cx="4477508" cy="369332"/>
          </a:xfrm>
          <a:prstGeom prst="rect">
            <a:avLst/>
          </a:prstGeom>
          <a:noFill/>
        </p:spPr>
        <p:txBody>
          <a:bodyPr wrap="none" rtlCol="0">
            <a:spAutoFit/>
          </a:bodyPr>
          <a:lstStyle/>
          <a:p>
            <a:r>
              <a:rPr lang="en-US" dirty="0"/>
              <a:t>Note the Yellow arrow to the left of line 1.001</a:t>
            </a:r>
          </a:p>
        </p:txBody>
      </p:sp>
      <p:sp>
        <p:nvSpPr>
          <p:cNvPr id="10" name="Rectangle 9"/>
          <p:cNvSpPr/>
          <p:nvPr/>
        </p:nvSpPr>
        <p:spPr>
          <a:xfrm>
            <a:off x="1152906" y="1481326"/>
            <a:ext cx="7010400" cy="2031325"/>
          </a:xfrm>
          <a:prstGeom prst="rect">
            <a:avLst/>
          </a:prstGeom>
        </p:spPr>
        <p:txBody>
          <a:bodyPr wrap="square">
            <a:spAutoFit/>
          </a:bodyPr>
          <a:lstStyle/>
          <a:p>
            <a:r>
              <a:rPr lang="en-US" dirty="0"/>
              <a:t>Start Debugging (F5) - F5 will start the debugger at the beginning of the procedure.</a:t>
            </a:r>
          </a:p>
          <a:p>
            <a:endParaRPr lang="en-US" dirty="0"/>
          </a:p>
          <a:p>
            <a:r>
              <a:rPr lang="en-US" dirty="0"/>
              <a:t>Debug from Cursor  - Starts the debugger at the current cursor location.</a:t>
            </a:r>
          </a:p>
          <a:p>
            <a:endParaRPr lang="en-US" dirty="0"/>
          </a:p>
          <a:p>
            <a:r>
              <a:rPr lang="en-US" dirty="0"/>
              <a:t>Run (Ctrl-F5)- Once the debugger has started, press F9 to run the procedure</a:t>
            </a:r>
          </a:p>
        </p:txBody>
      </p:sp>
    </p:spTree>
    <p:extLst>
      <p:ext uri="{BB962C8B-B14F-4D97-AF65-F5344CB8AC3E}">
        <p14:creationId xmlns:p14="http://schemas.microsoft.com/office/powerpoint/2010/main" val="2182548472"/>
      </p:ext>
    </p:extLst>
  </p:cSld>
  <p:clrMapOvr>
    <a:masterClrMapping/>
  </p:clrMapOvr>
  <p:transition spd="med">
    <p:cove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1457997" y="1295400"/>
            <a:ext cx="6043001" cy="523220"/>
          </a:xfrm>
          <a:prstGeom prst="rect">
            <a:avLst/>
          </a:prstGeom>
        </p:spPr>
        <p:txBody>
          <a:bodyPr wrap="none">
            <a:spAutoFit/>
          </a:bodyPr>
          <a:lstStyle/>
          <a:p>
            <a:pPr algn="ctr"/>
            <a:r>
              <a:rPr lang="en-US" sz="2800" dirty="0"/>
              <a:t>Viewing the MET/CAL Memory Registers</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930" y="2392680"/>
            <a:ext cx="6425134"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9875505"/>
      </p:ext>
    </p:extLst>
  </p:cSld>
  <p:clrMapOvr>
    <a:masterClrMapping/>
  </p:clrMapOvr>
  <p:transition spd="med">
    <p:cove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MET/CAL© Editor</a:t>
            </a:r>
            <a:endParaRPr lang="en-US" dirty="0"/>
          </a:p>
        </p:txBody>
      </p:sp>
      <p:sp>
        <p:nvSpPr>
          <p:cNvPr id="7" name="Rectangle 6"/>
          <p:cNvSpPr/>
          <p:nvPr/>
        </p:nvSpPr>
        <p:spPr>
          <a:xfrm>
            <a:off x="838200" y="1524000"/>
            <a:ext cx="4572000" cy="2031325"/>
          </a:xfrm>
          <a:prstGeom prst="rect">
            <a:avLst/>
          </a:prstGeom>
        </p:spPr>
        <p:txBody>
          <a:bodyPr>
            <a:spAutoFit/>
          </a:bodyPr>
          <a:lstStyle/>
          <a:p>
            <a:r>
              <a:rPr lang="en-US" dirty="0"/>
              <a:t>The MET/CAL memory registers show the inner workings of MET/CAL while the procedure is running.</a:t>
            </a:r>
          </a:p>
          <a:p>
            <a:endParaRPr lang="en-US" dirty="0"/>
          </a:p>
          <a:p>
            <a:r>
              <a:rPr lang="en-US" dirty="0"/>
              <a:t>The windows can be shown individually or stacked as a group. (Shown stacked)</a:t>
            </a:r>
          </a:p>
          <a:p>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219200"/>
            <a:ext cx="1524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1083480"/>
      </p:ext>
    </p:extLst>
  </p:cSld>
  <p:clrMapOvr>
    <a:masterClrMapping/>
  </p:clrMapOvr>
  <p:transition spd="med">
    <p:cove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BED5-FC9A-2A78-E335-AE6D8335AE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C865AA-6EB0-5B97-CE1B-472872294134}"/>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8D1AFAC3-73BF-70D4-9AD7-A70BAE3ABC18}"/>
              </a:ext>
            </a:extLst>
          </p:cNvPr>
          <p:cNvSpPr/>
          <p:nvPr/>
        </p:nvSpPr>
        <p:spPr>
          <a:xfrm>
            <a:off x="838200" y="1524000"/>
            <a:ext cx="4572000" cy="2031325"/>
          </a:xfrm>
          <a:prstGeom prst="rect">
            <a:avLst/>
          </a:prstGeom>
        </p:spPr>
        <p:txBody>
          <a:bodyPr>
            <a:spAutoFit/>
          </a:bodyPr>
          <a:lstStyle/>
          <a:p>
            <a:r>
              <a:rPr lang="en-US" dirty="0"/>
              <a:t>MET/CAL Editor has many ways to copy and create new procedure.</a:t>
            </a:r>
          </a:p>
          <a:p>
            <a:endParaRPr lang="en-US" dirty="0"/>
          </a:p>
          <a:p>
            <a:endParaRPr lang="en-US" dirty="0"/>
          </a:p>
          <a:p>
            <a:r>
              <a:rPr lang="en-US" dirty="0"/>
              <a:t>From beginning.</a:t>
            </a:r>
          </a:p>
          <a:p>
            <a:endParaRPr lang="en-US" dirty="0"/>
          </a:p>
          <a:p>
            <a:endParaRPr lang="en-US" dirty="0"/>
          </a:p>
        </p:txBody>
      </p:sp>
      <p:pic>
        <p:nvPicPr>
          <p:cNvPr id="5" name="Bildobjekt 4">
            <a:extLst>
              <a:ext uri="{FF2B5EF4-FFF2-40B4-BE49-F238E27FC236}">
                <a16:creationId xmlns:a16="http://schemas.microsoft.com/office/drawing/2014/main" id="{77F41CAC-DB16-D0E0-E96E-9A060CBF35C5}"/>
              </a:ext>
            </a:extLst>
          </p:cNvPr>
          <p:cNvPicPr>
            <a:picLocks noChangeAspect="1"/>
          </p:cNvPicPr>
          <p:nvPr/>
        </p:nvPicPr>
        <p:blipFill>
          <a:blip r:embed="rId2"/>
          <a:stretch>
            <a:fillRect/>
          </a:stretch>
        </p:blipFill>
        <p:spPr>
          <a:xfrm>
            <a:off x="2971800" y="2325174"/>
            <a:ext cx="5113324" cy="3527195"/>
          </a:xfrm>
          <a:prstGeom prst="rect">
            <a:avLst/>
          </a:prstGeom>
        </p:spPr>
      </p:pic>
    </p:spTree>
    <p:extLst>
      <p:ext uri="{BB962C8B-B14F-4D97-AF65-F5344CB8AC3E}">
        <p14:creationId xmlns:p14="http://schemas.microsoft.com/office/powerpoint/2010/main" val="216216630"/>
      </p:ext>
    </p:extLst>
  </p:cSld>
  <p:clrMapOvr>
    <a:masterClrMapping/>
  </p:clrMapOvr>
  <p:transition spd="med">
    <p:cove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E818-5E8D-5F22-02EE-44A88E9823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309EAE3-D160-1FE2-84CA-9CF8E622848E}"/>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0FCA5D9C-ECA5-14C3-A4A4-23F01C8C5A96}"/>
              </a:ext>
            </a:extLst>
          </p:cNvPr>
          <p:cNvSpPr/>
          <p:nvPr/>
        </p:nvSpPr>
        <p:spPr>
          <a:xfrm>
            <a:off x="838200" y="1524000"/>
            <a:ext cx="4572000" cy="2031325"/>
          </a:xfrm>
          <a:prstGeom prst="rect">
            <a:avLst/>
          </a:prstGeom>
        </p:spPr>
        <p:txBody>
          <a:bodyPr>
            <a:spAutoFit/>
          </a:bodyPr>
          <a:lstStyle/>
          <a:p>
            <a:r>
              <a:rPr lang="en-US" dirty="0"/>
              <a:t>MET/CAL Editor has many ways to copy and create new procedure.</a:t>
            </a:r>
          </a:p>
          <a:p>
            <a:endParaRPr lang="en-US" dirty="0"/>
          </a:p>
          <a:p>
            <a:endParaRPr lang="en-US" dirty="0"/>
          </a:p>
          <a:p>
            <a:r>
              <a:rPr lang="en-US" dirty="0"/>
              <a:t>From beginning.</a:t>
            </a:r>
          </a:p>
          <a:p>
            <a:endParaRPr lang="en-US" dirty="0"/>
          </a:p>
          <a:p>
            <a:endParaRPr lang="en-US" dirty="0"/>
          </a:p>
        </p:txBody>
      </p:sp>
      <p:pic>
        <p:nvPicPr>
          <p:cNvPr id="6" name="Bildobjekt 5">
            <a:extLst>
              <a:ext uri="{FF2B5EF4-FFF2-40B4-BE49-F238E27FC236}">
                <a16:creationId xmlns:a16="http://schemas.microsoft.com/office/drawing/2014/main" id="{80344C3F-1598-336A-F3DC-9C4CB00F07B8}"/>
              </a:ext>
            </a:extLst>
          </p:cNvPr>
          <p:cNvPicPr>
            <a:picLocks noChangeAspect="1"/>
          </p:cNvPicPr>
          <p:nvPr/>
        </p:nvPicPr>
        <p:blipFill>
          <a:blip r:embed="rId2"/>
          <a:stretch>
            <a:fillRect/>
          </a:stretch>
        </p:blipFill>
        <p:spPr>
          <a:xfrm>
            <a:off x="2958352" y="2285999"/>
            <a:ext cx="6094596" cy="4317005"/>
          </a:xfrm>
          <a:prstGeom prst="rect">
            <a:avLst/>
          </a:prstGeom>
        </p:spPr>
      </p:pic>
    </p:spTree>
    <p:extLst>
      <p:ext uri="{BB962C8B-B14F-4D97-AF65-F5344CB8AC3E}">
        <p14:creationId xmlns:p14="http://schemas.microsoft.com/office/powerpoint/2010/main" val="656312127"/>
      </p:ext>
    </p:extLst>
  </p:cSld>
  <p:clrMapOvr>
    <a:masterClrMapping/>
  </p:clrMapOvr>
  <p:transition spd="med">
    <p:cove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42017-ACDB-AF31-7B0A-F2407576EC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399CE2D-5726-86E5-E769-5C83012F36BB}"/>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5F514C86-A161-241A-E7B0-98CD35D932D7}"/>
              </a:ext>
            </a:extLst>
          </p:cNvPr>
          <p:cNvSpPr/>
          <p:nvPr/>
        </p:nvSpPr>
        <p:spPr>
          <a:xfrm>
            <a:off x="838200" y="1524000"/>
            <a:ext cx="4572000" cy="923330"/>
          </a:xfrm>
          <a:prstGeom prst="rect">
            <a:avLst/>
          </a:prstGeom>
        </p:spPr>
        <p:txBody>
          <a:bodyPr>
            <a:spAutoFit/>
          </a:bodyPr>
          <a:lstStyle/>
          <a:p>
            <a:r>
              <a:rPr lang="en-US" dirty="0"/>
              <a:t>MET/CAL Editor has many ways to copy and create new procedure.</a:t>
            </a:r>
          </a:p>
          <a:p>
            <a:endParaRPr lang="en-US" dirty="0"/>
          </a:p>
        </p:txBody>
      </p:sp>
      <p:pic>
        <p:nvPicPr>
          <p:cNvPr id="5" name="Bildobjekt 4">
            <a:extLst>
              <a:ext uri="{FF2B5EF4-FFF2-40B4-BE49-F238E27FC236}">
                <a16:creationId xmlns:a16="http://schemas.microsoft.com/office/drawing/2014/main" id="{5127AD1B-0783-6884-7A82-EB07D4B08FF3}"/>
              </a:ext>
            </a:extLst>
          </p:cNvPr>
          <p:cNvPicPr>
            <a:picLocks noChangeAspect="1"/>
          </p:cNvPicPr>
          <p:nvPr/>
        </p:nvPicPr>
        <p:blipFill>
          <a:blip r:embed="rId2"/>
          <a:stretch>
            <a:fillRect/>
          </a:stretch>
        </p:blipFill>
        <p:spPr>
          <a:xfrm>
            <a:off x="90486" y="3047999"/>
            <a:ext cx="3854499" cy="3261629"/>
          </a:xfrm>
          <a:prstGeom prst="rect">
            <a:avLst/>
          </a:prstGeom>
        </p:spPr>
      </p:pic>
      <p:pic>
        <p:nvPicPr>
          <p:cNvPr id="8" name="Bildobjekt 7">
            <a:extLst>
              <a:ext uri="{FF2B5EF4-FFF2-40B4-BE49-F238E27FC236}">
                <a16:creationId xmlns:a16="http://schemas.microsoft.com/office/drawing/2014/main" id="{A5420A95-66ED-1165-DE85-E4D7BD88F3F6}"/>
              </a:ext>
            </a:extLst>
          </p:cNvPr>
          <p:cNvPicPr>
            <a:picLocks noChangeAspect="1"/>
          </p:cNvPicPr>
          <p:nvPr/>
        </p:nvPicPr>
        <p:blipFill>
          <a:blip r:embed="rId3"/>
          <a:stretch>
            <a:fillRect/>
          </a:stretch>
        </p:blipFill>
        <p:spPr>
          <a:xfrm>
            <a:off x="4352178" y="3276600"/>
            <a:ext cx="4704580" cy="3261629"/>
          </a:xfrm>
          <a:prstGeom prst="rect">
            <a:avLst/>
          </a:prstGeom>
        </p:spPr>
      </p:pic>
    </p:spTree>
    <p:extLst>
      <p:ext uri="{BB962C8B-B14F-4D97-AF65-F5344CB8AC3E}">
        <p14:creationId xmlns:p14="http://schemas.microsoft.com/office/powerpoint/2010/main" val="1908216199"/>
      </p:ext>
    </p:extLst>
  </p:cSld>
  <p:clrMapOvr>
    <a:masterClrMapping/>
  </p:clrMapOvr>
  <p:transition spd="med">
    <p:cove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99AD8-F607-5317-B165-5DC3FDA218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F4CC5F-4EEC-FCAB-D2DC-EADCE8AABFBF}"/>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615E2CE0-9FD0-8148-1E78-BF661B9A1BC3}"/>
              </a:ext>
            </a:extLst>
          </p:cNvPr>
          <p:cNvSpPr/>
          <p:nvPr/>
        </p:nvSpPr>
        <p:spPr>
          <a:xfrm>
            <a:off x="838200" y="1524000"/>
            <a:ext cx="4572000" cy="923330"/>
          </a:xfrm>
          <a:prstGeom prst="rect">
            <a:avLst/>
          </a:prstGeom>
        </p:spPr>
        <p:txBody>
          <a:bodyPr>
            <a:spAutoFit/>
          </a:bodyPr>
          <a:lstStyle/>
          <a:p>
            <a:r>
              <a:rPr lang="en-US" dirty="0"/>
              <a:t>Now you can create your Procedure what is another part of the training</a:t>
            </a:r>
          </a:p>
          <a:p>
            <a:endParaRPr lang="en-US" dirty="0"/>
          </a:p>
        </p:txBody>
      </p:sp>
      <p:pic>
        <p:nvPicPr>
          <p:cNvPr id="6" name="Bildobjekt 5">
            <a:extLst>
              <a:ext uri="{FF2B5EF4-FFF2-40B4-BE49-F238E27FC236}">
                <a16:creationId xmlns:a16="http://schemas.microsoft.com/office/drawing/2014/main" id="{9ABB6232-991E-1634-5374-1F701262BDEC}"/>
              </a:ext>
            </a:extLst>
          </p:cNvPr>
          <p:cNvPicPr>
            <a:picLocks noChangeAspect="1"/>
          </p:cNvPicPr>
          <p:nvPr/>
        </p:nvPicPr>
        <p:blipFill>
          <a:blip r:embed="rId2"/>
          <a:stretch>
            <a:fillRect/>
          </a:stretch>
        </p:blipFill>
        <p:spPr>
          <a:xfrm>
            <a:off x="586394" y="2286000"/>
            <a:ext cx="7971211" cy="3619814"/>
          </a:xfrm>
          <a:prstGeom prst="rect">
            <a:avLst/>
          </a:prstGeom>
        </p:spPr>
      </p:pic>
    </p:spTree>
    <p:extLst>
      <p:ext uri="{BB962C8B-B14F-4D97-AF65-F5344CB8AC3E}">
        <p14:creationId xmlns:p14="http://schemas.microsoft.com/office/powerpoint/2010/main" val="2535653431"/>
      </p:ext>
    </p:extLst>
  </p:cSld>
  <p:clrMapOvr>
    <a:masterClrMapping/>
  </p:clrMapOvr>
  <p:transition spd="med">
    <p:cove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4A25E-FFB7-FCCB-844E-3115283CF7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F5593A-1254-9C03-5C70-EE316A94F554}"/>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A9B9366B-8138-66E3-A003-440F0CCCEA9B}"/>
              </a:ext>
            </a:extLst>
          </p:cNvPr>
          <p:cNvSpPr/>
          <p:nvPr/>
        </p:nvSpPr>
        <p:spPr>
          <a:xfrm>
            <a:off x="838200" y="1524000"/>
            <a:ext cx="4572000" cy="3693319"/>
          </a:xfrm>
          <a:prstGeom prst="rect">
            <a:avLst/>
          </a:prstGeom>
        </p:spPr>
        <p:txBody>
          <a:bodyPr>
            <a:spAutoFit/>
          </a:bodyPr>
          <a:lstStyle/>
          <a:p>
            <a:r>
              <a:rPr lang="en-US" dirty="0"/>
              <a:t>Add 6 sub proc named:</a:t>
            </a:r>
          </a:p>
          <a:p>
            <a:endParaRPr lang="en-US" dirty="0"/>
          </a:p>
          <a:p>
            <a:pPr marL="285750" indent="-285750">
              <a:buFont typeface="Arial" panose="020B0604020202020204" pitchFamily="34" charset="0"/>
              <a:buChar char="•"/>
            </a:pPr>
            <a:r>
              <a:rPr lang="en-US" dirty="0"/>
              <a:t>Sub1 Gen</a:t>
            </a:r>
          </a:p>
          <a:p>
            <a:pPr marL="285750" indent="-285750">
              <a:buFont typeface="Arial" panose="020B0604020202020204" pitchFamily="34" charset="0"/>
              <a:buChar char="•"/>
            </a:pPr>
            <a:r>
              <a:rPr lang="en-US" dirty="0"/>
              <a:t>Sub2 Gen</a:t>
            </a:r>
          </a:p>
          <a:p>
            <a:pPr marL="285750" indent="-285750">
              <a:buFont typeface="Arial" panose="020B0604020202020204" pitchFamily="34" charset="0"/>
              <a:buChar char="•"/>
            </a:pPr>
            <a:r>
              <a:rPr lang="en-US" dirty="0"/>
              <a:t>Sub3 Gen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Sub1 set</a:t>
            </a:r>
          </a:p>
          <a:p>
            <a:pPr marL="285750" indent="-285750">
              <a:buFont typeface="Arial" panose="020B0604020202020204" pitchFamily="34" charset="0"/>
              <a:buChar char="•"/>
            </a:pPr>
            <a:r>
              <a:rPr lang="en-US" dirty="0"/>
              <a:t>Sub2 set</a:t>
            </a:r>
          </a:p>
          <a:p>
            <a:pPr marL="285750" indent="-285750">
              <a:buFont typeface="Arial" panose="020B0604020202020204" pitchFamily="34" charset="0"/>
              <a:buChar char="•"/>
            </a:pPr>
            <a:r>
              <a:rPr lang="en-US" dirty="0"/>
              <a:t>Sub3 set</a:t>
            </a:r>
          </a:p>
          <a:p>
            <a:endParaRPr lang="en-US" dirty="0"/>
          </a:p>
          <a:p>
            <a:endParaRPr lang="en-US" dirty="0"/>
          </a:p>
          <a:p>
            <a:r>
              <a:rPr lang="en-US" dirty="0"/>
              <a:t>Compile the project.</a:t>
            </a:r>
          </a:p>
          <a:p>
            <a:endParaRPr lang="en-US" dirty="0"/>
          </a:p>
        </p:txBody>
      </p:sp>
    </p:spTree>
    <p:extLst>
      <p:ext uri="{BB962C8B-B14F-4D97-AF65-F5344CB8AC3E}">
        <p14:creationId xmlns:p14="http://schemas.microsoft.com/office/powerpoint/2010/main" val="609018046"/>
      </p:ext>
    </p:extLst>
  </p:cSld>
  <p:clrMapOvr>
    <a:masterClrMapping/>
  </p:clrMapOvr>
  <p:transition spd="med">
    <p:cove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4CDDD-8EA3-6B14-EF84-731BCB2506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DC8B10-75CD-F71B-955E-BF5A7CC3B430}"/>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6F27028D-DFC1-168D-BE7F-F9C65650D0F4}"/>
              </a:ext>
            </a:extLst>
          </p:cNvPr>
          <p:cNvSpPr/>
          <p:nvPr/>
        </p:nvSpPr>
        <p:spPr>
          <a:xfrm>
            <a:off x="838200" y="1524000"/>
            <a:ext cx="4572000" cy="923330"/>
          </a:xfrm>
          <a:prstGeom prst="rect">
            <a:avLst/>
          </a:prstGeom>
        </p:spPr>
        <p:txBody>
          <a:bodyPr>
            <a:spAutoFit/>
          </a:bodyPr>
          <a:lstStyle/>
          <a:p>
            <a:r>
              <a:rPr lang="en-US" dirty="0"/>
              <a:t>LOOK IN TO THE FOLDER</a:t>
            </a:r>
          </a:p>
          <a:p>
            <a:endParaRPr lang="en-US" dirty="0"/>
          </a:p>
          <a:p>
            <a:endParaRPr lang="en-US" dirty="0"/>
          </a:p>
        </p:txBody>
      </p:sp>
    </p:spTree>
    <p:extLst>
      <p:ext uri="{BB962C8B-B14F-4D97-AF65-F5344CB8AC3E}">
        <p14:creationId xmlns:p14="http://schemas.microsoft.com/office/powerpoint/2010/main" val="1828924516"/>
      </p:ext>
    </p:extLst>
  </p:cSld>
  <p:clrMapOvr>
    <a:masterClrMapping/>
  </p:clrMapOvr>
  <p:transition spd="med">
    <p:cove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B3EE-585C-B2EC-ECEB-A65540D864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B47958-59E4-C89F-1F37-BB5DCC9A3BF8}"/>
              </a:ext>
            </a:extLst>
          </p:cNvPr>
          <p:cNvSpPr>
            <a:spLocks noGrp="1"/>
          </p:cNvSpPr>
          <p:nvPr>
            <p:ph type="title"/>
          </p:nvPr>
        </p:nvSpPr>
        <p:spPr>
          <a:xfrm>
            <a:off x="469900" y="336550"/>
            <a:ext cx="7150100" cy="528638"/>
          </a:xfrm>
        </p:spPr>
        <p:txBody>
          <a:bodyPr/>
          <a:lstStyle/>
          <a:p>
            <a:r>
              <a:rPr lang="en-US" dirty="0"/>
              <a:t>Work with Project and copy it to NEW</a:t>
            </a:r>
          </a:p>
        </p:txBody>
      </p:sp>
      <p:sp>
        <p:nvSpPr>
          <p:cNvPr id="2" name="Rectangle 6">
            <a:extLst>
              <a:ext uri="{FF2B5EF4-FFF2-40B4-BE49-F238E27FC236}">
                <a16:creationId xmlns:a16="http://schemas.microsoft.com/office/drawing/2014/main" id="{F43BD0C6-F75A-35C3-36BB-7FDC49853200}"/>
              </a:ext>
            </a:extLst>
          </p:cNvPr>
          <p:cNvSpPr/>
          <p:nvPr/>
        </p:nvSpPr>
        <p:spPr>
          <a:xfrm>
            <a:off x="838200" y="1524000"/>
            <a:ext cx="4572000" cy="923330"/>
          </a:xfrm>
          <a:prstGeom prst="rect">
            <a:avLst/>
          </a:prstGeom>
        </p:spPr>
        <p:txBody>
          <a:bodyPr>
            <a:spAutoFit/>
          </a:bodyPr>
          <a:lstStyle/>
          <a:p>
            <a:r>
              <a:rPr lang="en-US" dirty="0"/>
              <a:t>LOOK IN TO THE FOLDER</a:t>
            </a:r>
          </a:p>
          <a:p>
            <a:endParaRPr lang="en-US" dirty="0"/>
          </a:p>
          <a:p>
            <a:endParaRPr lang="en-US" dirty="0"/>
          </a:p>
        </p:txBody>
      </p:sp>
    </p:spTree>
    <p:extLst>
      <p:ext uri="{BB962C8B-B14F-4D97-AF65-F5344CB8AC3E}">
        <p14:creationId xmlns:p14="http://schemas.microsoft.com/office/powerpoint/2010/main" val="3511001597"/>
      </p:ext>
    </p:extLst>
  </p:cSld>
  <p:clrMapOvr>
    <a:masterClrMapping/>
  </p:clrMapOvr>
  <p:transition spd="med">
    <p:cove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68CEF-000C-EF27-A2BA-6B7BD9530E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FCBA2C-122C-BBFE-5F2E-A8A0615D4C92}"/>
              </a:ext>
            </a:extLst>
          </p:cNvPr>
          <p:cNvSpPr>
            <a:spLocks noGrp="1"/>
          </p:cNvSpPr>
          <p:nvPr>
            <p:ph type="title"/>
          </p:nvPr>
        </p:nvSpPr>
        <p:spPr>
          <a:xfrm>
            <a:off x="469900" y="336550"/>
            <a:ext cx="7150100" cy="528638"/>
          </a:xfrm>
        </p:spPr>
        <p:txBody>
          <a:bodyPr/>
          <a:lstStyle/>
          <a:p>
            <a:r>
              <a:rPr lang="en-US" dirty="0"/>
              <a:t>Copy all Data to a new proc. 1</a:t>
            </a:r>
          </a:p>
        </p:txBody>
      </p:sp>
      <p:sp>
        <p:nvSpPr>
          <p:cNvPr id="2" name="Rectangle 6">
            <a:extLst>
              <a:ext uri="{FF2B5EF4-FFF2-40B4-BE49-F238E27FC236}">
                <a16:creationId xmlns:a16="http://schemas.microsoft.com/office/drawing/2014/main" id="{6E746921-F761-B3B1-C187-CFFB8988BE2C}"/>
              </a:ext>
            </a:extLst>
          </p:cNvPr>
          <p:cNvSpPr/>
          <p:nvPr/>
        </p:nvSpPr>
        <p:spPr>
          <a:xfrm>
            <a:off x="838200" y="1524000"/>
            <a:ext cx="6781800" cy="2031325"/>
          </a:xfrm>
          <a:prstGeom prst="rect">
            <a:avLst/>
          </a:prstGeom>
        </p:spPr>
        <p:txBody>
          <a:bodyPr wrap="square">
            <a:spAutoFit/>
          </a:bodyPr>
          <a:lstStyle/>
          <a:p>
            <a:r>
              <a:rPr lang="en-US" dirty="0"/>
              <a:t>Repeat the step before </a:t>
            </a:r>
          </a:p>
          <a:p>
            <a:pPr marL="285750" indent="-285750">
              <a:buFont typeface="Arial" panose="020B0604020202020204" pitchFamily="34" charset="0"/>
              <a:buChar char="•"/>
            </a:pPr>
            <a:r>
              <a:rPr lang="en-US" dirty="0"/>
              <a:t>Create a project from step 1 </a:t>
            </a:r>
          </a:p>
          <a:p>
            <a:pPr marL="285750" indent="-285750">
              <a:buFont typeface="Arial" panose="020B0604020202020204" pitchFamily="34" charset="0"/>
              <a:buChar char="•"/>
            </a:pPr>
            <a:r>
              <a:rPr lang="en-US" dirty="0"/>
              <a:t>Create a proc from the step before</a:t>
            </a:r>
          </a:p>
          <a:p>
            <a:pPr marL="285750" indent="-285750">
              <a:buFont typeface="Arial" panose="020B0604020202020204" pitchFamily="34" charset="0"/>
              <a:buChar char="•"/>
            </a:pPr>
            <a:r>
              <a:rPr lang="en-US" dirty="0"/>
              <a:t>Go to Windows Explorer and copy the sub procedure</a:t>
            </a:r>
          </a:p>
          <a:p>
            <a:pPr marL="285750" indent="-285750">
              <a:buFont typeface="Arial" panose="020B0604020202020204" pitchFamily="34" charset="0"/>
              <a:buChar char="•"/>
            </a:pPr>
            <a:r>
              <a:rPr lang="en-US" dirty="0"/>
              <a:t>Past it in to the New project</a:t>
            </a:r>
          </a:p>
          <a:p>
            <a:pPr marL="285750" indent="-285750">
              <a:buFont typeface="Arial" panose="020B0604020202020204" pitchFamily="34" charset="0"/>
              <a:buChar char="•"/>
            </a:pPr>
            <a:r>
              <a:rPr lang="en-US" dirty="0"/>
              <a:t>Add it in MET/CAL under Existing Item</a:t>
            </a:r>
          </a:p>
          <a:p>
            <a:endParaRPr lang="en-US" dirty="0"/>
          </a:p>
        </p:txBody>
      </p:sp>
      <p:pic>
        <p:nvPicPr>
          <p:cNvPr id="5" name="Bildobjekt 4">
            <a:extLst>
              <a:ext uri="{FF2B5EF4-FFF2-40B4-BE49-F238E27FC236}">
                <a16:creationId xmlns:a16="http://schemas.microsoft.com/office/drawing/2014/main" id="{B38ED5B5-4A77-191A-CCF2-3E7CF85C4F35}"/>
              </a:ext>
            </a:extLst>
          </p:cNvPr>
          <p:cNvPicPr>
            <a:picLocks noChangeAspect="1"/>
          </p:cNvPicPr>
          <p:nvPr/>
        </p:nvPicPr>
        <p:blipFill>
          <a:blip r:embed="rId2"/>
          <a:stretch>
            <a:fillRect/>
          </a:stretch>
        </p:blipFill>
        <p:spPr>
          <a:xfrm>
            <a:off x="4800600" y="3276600"/>
            <a:ext cx="4191000" cy="2626918"/>
          </a:xfrm>
          <a:prstGeom prst="rect">
            <a:avLst/>
          </a:prstGeom>
        </p:spPr>
      </p:pic>
      <p:pic>
        <p:nvPicPr>
          <p:cNvPr id="7" name="Bildobjekt 6">
            <a:extLst>
              <a:ext uri="{FF2B5EF4-FFF2-40B4-BE49-F238E27FC236}">
                <a16:creationId xmlns:a16="http://schemas.microsoft.com/office/drawing/2014/main" id="{EB5C8896-AA43-0D5B-00FE-3B5284D1630A}"/>
              </a:ext>
            </a:extLst>
          </p:cNvPr>
          <p:cNvPicPr>
            <a:picLocks noChangeAspect="1"/>
          </p:cNvPicPr>
          <p:nvPr/>
        </p:nvPicPr>
        <p:blipFill>
          <a:blip r:embed="rId3"/>
          <a:stretch>
            <a:fillRect/>
          </a:stretch>
        </p:blipFill>
        <p:spPr>
          <a:xfrm>
            <a:off x="381000" y="3810000"/>
            <a:ext cx="4594681" cy="1905112"/>
          </a:xfrm>
          <a:prstGeom prst="rect">
            <a:avLst/>
          </a:prstGeom>
        </p:spPr>
      </p:pic>
    </p:spTree>
    <p:extLst>
      <p:ext uri="{BB962C8B-B14F-4D97-AF65-F5344CB8AC3E}">
        <p14:creationId xmlns:p14="http://schemas.microsoft.com/office/powerpoint/2010/main" val="3211882013"/>
      </p:ext>
    </p:extLst>
  </p:cSld>
  <p:clrMapOvr>
    <a:masterClrMapping/>
  </p:clrMapOvr>
  <p:transition spd="med">
    <p:cove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77D91-B9C6-B991-630F-0269548F62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D2D014-CA36-60DF-DF60-2790706C0DEF}"/>
              </a:ext>
            </a:extLst>
          </p:cNvPr>
          <p:cNvSpPr>
            <a:spLocks noGrp="1"/>
          </p:cNvSpPr>
          <p:nvPr>
            <p:ph type="title"/>
          </p:nvPr>
        </p:nvSpPr>
        <p:spPr>
          <a:xfrm>
            <a:off x="469900" y="336550"/>
            <a:ext cx="7150100" cy="528638"/>
          </a:xfrm>
        </p:spPr>
        <p:txBody>
          <a:bodyPr/>
          <a:lstStyle/>
          <a:p>
            <a:r>
              <a:rPr lang="en-US" dirty="0"/>
              <a:t>Copy all Data to a new proc. 1</a:t>
            </a:r>
          </a:p>
        </p:txBody>
      </p:sp>
      <p:sp>
        <p:nvSpPr>
          <p:cNvPr id="2" name="Rectangle 6">
            <a:extLst>
              <a:ext uri="{FF2B5EF4-FFF2-40B4-BE49-F238E27FC236}">
                <a16:creationId xmlns:a16="http://schemas.microsoft.com/office/drawing/2014/main" id="{44CC9649-1D2E-A4CE-192A-46BCCB587C66}"/>
              </a:ext>
            </a:extLst>
          </p:cNvPr>
          <p:cNvSpPr/>
          <p:nvPr/>
        </p:nvSpPr>
        <p:spPr>
          <a:xfrm>
            <a:off x="838200" y="1524000"/>
            <a:ext cx="6781800" cy="1754326"/>
          </a:xfrm>
          <a:prstGeom prst="rect">
            <a:avLst/>
          </a:prstGeom>
        </p:spPr>
        <p:txBody>
          <a:bodyPr wrap="square">
            <a:spAutoFit/>
          </a:bodyPr>
          <a:lstStyle/>
          <a:p>
            <a:r>
              <a:rPr lang="en-US" dirty="0"/>
              <a:t>If you also like to copy the Main proc you need to Rename it and set it as MAIN PROCEDURE</a:t>
            </a:r>
          </a:p>
          <a:p>
            <a:r>
              <a:rPr lang="en-US" dirty="0"/>
              <a:t>You can rename it before you add it into the project or in MET/CAL </a:t>
            </a:r>
          </a:p>
          <a:p>
            <a:endParaRPr lang="en-US" dirty="0"/>
          </a:p>
          <a:p>
            <a:r>
              <a:rPr lang="en-US" dirty="0"/>
              <a:t>Also rename the Instrument text in the Main proc and rename the project “PXE” File</a:t>
            </a:r>
          </a:p>
        </p:txBody>
      </p:sp>
      <p:pic>
        <p:nvPicPr>
          <p:cNvPr id="7" name="Bildobjekt 6">
            <a:extLst>
              <a:ext uri="{FF2B5EF4-FFF2-40B4-BE49-F238E27FC236}">
                <a16:creationId xmlns:a16="http://schemas.microsoft.com/office/drawing/2014/main" id="{44DF29C6-3D2D-0C5D-F103-694464AD52A4}"/>
              </a:ext>
            </a:extLst>
          </p:cNvPr>
          <p:cNvPicPr>
            <a:picLocks noChangeAspect="1"/>
          </p:cNvPicPr>
          <p:nvPr/>
        </p:nvPicPr>
        <p:blipFill>
          <a:blip r:embed="rId2"/>
          <a:stretch>
            <a:fillRect/>
          </a:stretch>
        </p:blipFill>
        <p:spPr>
          <a:xfrm>
            <a:off x="4044950" y="4616338"/>
            <a:ext cx="4594681" cy="1905112"/>
          </a:xfrm>
          <a:prstGeom prst="rect">
            <a:avLst/>
          </a:prstGeom>
        </p:spPr>
      </p:pic>
    </p:spTree>
    <p:extLst>
      <p:ext uri="{BB962C8B-B14F-4D97-AF65-F5344CB8AC3E}">
        <p14:creationId xmlns:p14="http://schemas.microsoft.com/office/powerpoint/2010/main" val="771393586"/>
      </p:ext>
    </p:extLst>
  </p:cSld>
  <p:clrMapOvr>
    <a:masterClrMapping/>
  </p:clrMapOvr>
  <p:transition spd="med">
    <p:cove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3C979-1EC0-568E-0C40-91CA5D322C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2A1394-5916-4AD8-F924-2487E10D1F0A}"/>
              </a:ext>
            </a:extLst>
          </p:cNvPr>
          <p:cNvSpPr>
            <a:spLocks noGrp="1"/>
          </p:cNvSpPr>
          <p:nvPr>
            <p:ph type="title"/>
          </p:nvPr>
        </p:nvSpPr>
        <p:spPr>
          <a:xfrm>
            <a:off x="469900" y="336550"/>
            <a:ext cx="7150100" cy="528638"/>
          </a:xfrm>
        </p:spPr>
        <p:txBody>
          <a:bodyPr/>
          <a:lstStyle/>
          <a:p>
            <a:r>
              <a:rPr lang="en-US" dirty="0"/>
              <a:t>Copy all Data to a new proc. 1</a:t>
            </a:r>
          </a:p>
        </p:txBody>
      </p:sp>
      <p:sp>
        <p:nvSpPr>
          <p:cNvPr id="2" name="Rectangle 6">
            <a:extLst>
              <a:ext uri="{FF2B5EF4-FFF2-40B4-BE49-F238E27FC236}">
                <a16:creationId xmlns:a16="http://schemas.microsoft.com/office/drawing/2014/main" id="{F0A0641C-0A2F-C4ED-043C-B4A7BFC27148}"/>
              </a:ext>
            </a:extLst>
          </p:cNvPr>
          <p:cNvSpPr/>
          <p:nvPr/>
        </p:nvSpPr>
        <p:spPr>
          <a:xfrm>
            <a:off x="838200" y="1524000"/>
            <a:ext cx="6781800" cy="1754326"/>
          </a:xfrm>
          <a:prstGeom prst="rect">
            <a:avLst/>
          </a:prstGeom>
        </p:spPr>
        <p:txBody>
          <a:bodyPr wrap="square">
            <a:spAutoFit/>
          </a:bodyPr>
          <a:lstStyle/>
          <a:p>
            <a:r>
              <a:rPr lang="en-US" dirty="0"/>
              <a:t>If you also like to copy the Main proc you need to Rename it and set it as MAIN PROCEDURE</a:t>
            </a:r>
          </a:p>
          <a:p>
            <a:r>
              <a:rPr lang="en-US" dirty="0"/>
              <a:t>You can rename it before you add it into the project or in MET/CAL </a:t>
            </a:r>
          </a:p>
          <a:p>
            <a:endParaRPr lang="en-US" dirty="0"/>
          </a:p>
          <a:p>
            <a:r>
              <a:rPr lang="en-US" dirty="0"/>
              <a:t>Also rename the Instrument text in the Main proc and rename the project “PXE” File</a:t>
            </a:r>
          </a:p>
        </p:txBody>
      </p:sp>
      <p:pic>
        <p:nvPicPr>
          <p:cNvPr id="5" name="Bildobjekt 4">
            <a:extLst>
              <a:ext uri="{FF2B5EF4-FFF2-40B4-BE49-F238E27FC236}">
                <a16:creationId xmlns:a16="http://schemas.microsoft.com/office/drawing/2014/main" id="{CFFC0E51-4FFC-DC7C-C64D-E3ADDA0AE748}"/>
              </a:ext>
            </a:extLst>
          </p:cNvPr>
          <p:cNvPicPr>
            <a:picLocks noChangeAspect="1"/>
          </p:cNvPicPr>
          <p:nvPr/>
        </p:nvPicPr>
        <p:blipFill>
          <a:blip r:embed="rId2"/>
          <a:stretch>
            <a:fillRect/>
          </a:stretch>
        </p:blipFill>
        <p:spPr>
          <a:xfrm>
            <a:off x="304800" y="3429000"/>
            <a:ext cx="8839200" cy="3544277"/>
          </a:xfrm>
          <a:prstGeom prst="rect">
            <a:avLst/>
          </a:prstGeom>
        </p:spPr>
      </p:pic>
    </p:spTree>
    <p:extLst>
      <p:ext uri="{BB962C8B-B14F-4D97-AF65-F5344CB8AC3E}">
        <p14:creationId xmlns:p14="http://schemas.microsoft.com/office/powerpoint/2010/main" val="2309290223"/>
      </p:ext>
    </p:extLst>
  </p:cSld>
  <p:clrMapOvr>
    <a:masterClrMapping/>
  </p:clrMapOvr>
  <p:transition spd="med">
    <p:cove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55031-AB8A-7D5F-25A0-E4B31E497D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0AC55A-A6D9-20FE-ACAD-EE61DFB6275D}"/>
              </a:ext>
            </a:extLst>
          </p:cNvPr>
          <p:cNvSpPr>
            <a:spLocks noGrp="1"/>
          </p:cNvSpPr>
          <p:nvPr>
            <p:ph type="title"/>
          </p:nvPr>
        </p:nvSpPr>
        <p:spPr>
          <a:xfrm>
            <a:off x="469900" y="336550"/>
            <a:ext cx="7150100" cy="528638"/>
          </a:xfrm>
        </p:spPr>
        <p:txBody>
          <a:bodyPr/>
          <a:lstStyle/>
          <a:p>
            <a:r>
              <a:rPr lang="en-US" dirty="0"/>
              <a:t>Copy all Data to a new proc. 2</a:t>
            </a:r>
          </a:p>
        </p:txBody>
      </p:sp>
      <p:sp>
        <p:nvSpPr>
          <p:cNvPr id="2" name="Rectangle 6">
            <a:extLst>
              <a:ext uri="{FF2B5EF4-FFF2-40B4-BE49-F238E27FC236}">
                <a16:creationId xmlns:a16="http://schemas.microsoft.com/office/drawing/2014/main" id="{43DE9701-C573-C037-D23C-3B13E6A9AB54}"/>
              </a:ext>
            </a:extLst>
          </p:cNvPr>
          <p:cNvSpPr/>
          <p:nvPr/>
        </p:nvSpPr>
        <p:spPr>
          <a:xfrm>
            <a:off x="838200" y="1524000"/>
            <a:ext cx="6781800" cy="1477328"/>
          </a:xfrm>
          <a:prstGeom prst="rect">
            <a:avLst/>
          </a:prstGeom>
        </p:spPr>
        <p:txBody>
          <a:bodyPr wrap="square">
            <a:spAutoFit/>
          </a:bodyPr>
          <a:lstStyle/>
          <a:p>
            <a:r>
              <a:rPr lang="en-US" dirty="0"/>
              <a:t>Copy the complete project to a new catalog and rename it</a:t>
            </a:r>
          </a:p>
          <a:p>
            <a:endParaRPr lang="en-US" dirty="0"/>
          </a:p>
          <a:p>
            <a:endParaRPr lang="en-US" dirty="0"/>
          </a:p>
          <a:p>
            <a:endParaRPr lang="en-US" dirty="0"/>
          </a:p>
          <a:p>
            <a:endParaRPr lang="en-US" dirty="0"/>
          </a:p>
        </p:txBody>
      </p:sp>
      <p:pic>
        <p:nvPicPr>
          <p:cNvPr id="6" name="Bildobjekt 5">
            <a:extLst>
              <a:ext uri="{FF2B5EF4-FFF2-40B4-BE49-F238E27FC236}">
                <a16:creationId xmlns:a16="http://schemas.microsoft.com/office/drawing/2014/main" id="{10A5CBC8-2ED0-B5DB-FDDE-31375CF4982A}"/>
              </a:ext>
            </a:extLst>
          </p:cNvPr>
          <p:cNvPicPr>
            <a:picLocks noChangeAspect="1"/>
          </p:cNvPicPr>
          <p:nvPr/>
        </p:nvPicPr>
        <p:blipFill>
          <a:blip r:embed="rId2"/>
          <a:stretch>
            <a:fillRect/>
          </a:stretch>
        </p:blipFill>
        <p:spPr>
          <a:xfrm>
            <a:off x="3215522" y="2297300"/>
            <a:ext cx="2712955" cy="3398815"/>
          </a:xfrm>
          <a:prstGeom prst="rect">
            <a:avLst/>
          </a:prstGeom>
        </p:spPr>
      </p:pic>
    </p:spTree>
    <p:extLst>
      <p:ext uri="{BB962C8B-B14F-4D97-AF65-F5344CB8AC3E}">
        <p14:creationId xmlns:p14="http://schemas.microsoft.com/office/powerpoint/2010/main" val="313315537"/>
      </p:ext>
    </p:extLst>
  </p:cSld>
  <p:clrMapOvr>
    <a:masterClrMapping/>
  </p:clrMapOvr>
  <p:transition spd="med">
    <p:cove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C11CA-683A-A77E-C8F8-5AADA14DCF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74C595-59FD-7CAC-BD39-1496EDB81E22}"/>
              </a:ext>
            </a:extLst>
          </p:cNvPr>
          <p:cNvSpPr>
            <a:spLocks noGrp="1"/>
          </p:cNvSpPr>
          <p:nvPr>
            <p:ph type="title"/>
          </p:nvPr>
        </p:nvSpPr>
        <p:spPr>
          <a:xfrm>
            <a:off x="469900" y="336550"/>
            <a:ext cx="7150100" cy="528638"/>
          </a:xfrm>
        </p:spPr>
        <p:txBody>
          <a:bodyPr/>
          <a:lstStyle/>
          <a:p>
            <a:r>
              <a:rPr lang="en-US" dirty="0"/>
              <a:t>Copy all Data to a new proc. 2</a:t>
            </a:r>
          </a:p>
        </p:txBody>
      </p:sp>
      <p:sp>
        <p:nvSpPr>
          <p:cNvPr id="2" name="Rectangle 6">
            <a:extLst>
              <a:ext uri="{FF2B5EF4-FFF2-40B4-BE49-F238E27FC236}">
                <a16:creationId xmlns:a16="http://schemas.microsoft.com/office/drawing/2014/main" id="{4B6171FF-30ED-2A00-B2BF-FE9FD4C2907A}"/>
              </a:ext>
            </a:extLst>
          </p:cNvPr>
          <p:cNvSpPr/>
          <p:nvPr/>
        </p:nvSpPr>
        <p:spPr>
          <a:xfrm>
            <a:off x="838200" y="1524000"/>
            <a:ext cx="6781800" cy="1477328"/>
          </a:xfrm>
          <a:prstGeom prst="rect">
            <a:avLst/>
          </a:prstGeom>
        </p:spPr>
        <p:txBody>
          <a:bodyPr wrap="square">
            <a:spAutoFit/>
          </a:bodyPr>
          <a:lstStyle/>
          <a:p>
            <a:r>
              <a:rPr lang="en-US" dirty="0"/>
              <a:t>Copy the complete project to a new catalog and rename all</a:t>
            </a:r>
          </a:p>
          <a:p>
            <a:endParaRPr lang="en-US" dirty="0"/>
          </a:p>
          <a:p>
            <a:endParaRPr lang="en-US" dirty="0"/>
          </a:p>
          <a:p>
            <a:endParaRPr lang="en-US" dirty="0"/>
          </a:p>
          <a:p>
            <a:endParaRPr lang="en-US" dirty="0"/>
          </a:p>
        </p:txBody>
      </p:sp>
      <p:pic>
        <p:nvPicPr>
          <p:cNvPr id="6" name="Bildobjekt 5">
            <a:extLst>
              <a:ext uri="{FF2B5EF4-FFF2-40B4-BE49-F238E27FC236}">
                <a16:creationId xmlns:a16="http://schemas.microsoft.com/office/drawing/2014/main" id="{741669C9-1204-9D83-4BA9-16F1B13AB4F9}"/>
              </a:ext>
            </a:extLst>
          </p:cNvPr>
          <p:cNvPicPr>
            <a:picLocks noChangeAspect="1"/>
          </p:cNvPicPr>
          <p:nvPr/>
        </p:nvPicPr>
        <p:blipFill>
          <a:blip r:embed="rId2"/>
          <a:stretch>
            <a:fillRect/>
          </a:stretch>
        </p:blipFill>
        <p:spPr>
          <a:xfrm>
            <a:off x="3215522" y="2297300"/>
            <a:ext cx="2712955" cy="3398815"/>
          </a:xfrm>
          <a:prstGeom prst="rect">
            <a:avLst/>
          </a:prstGeom>
        </p:spPr>
      </p:pic>
    </p:spTree>
    <p:extLst>
      <p:ext uri="{BB962C8B-B14F-4D97-AF65-F5344CB8AC3E}">
        <p14:creationId xmlns:p14="http://schemas.microsoft.com/office/powerpoint/2010/main" val="1362603255"/>
      </p:ext>
    </p:extLst>
  </p:cSld>
  <p:clrMapOvr>
    <a:masterClrMapping/>
  </p:clrMapOvr>
  <p:transition spd="med">
    <p:cove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C3790-E6CE-818A-C0DA-C61C26F436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2C52C66-3AB7-03DF-8391-DF6629EEB5D4}"/>
              </a:ext>
            </a:extLst>
          </p:cNvPr>
          <p:cNvSpPr>
            <a:spLocks noGrp="1"/>
          </p:cNvSpPr>
          <p:nvPr>
            <p:ph type="title"/>
          </p:nvPr>
        </p:nvSpPr>
        <p:spPr>
          <a:xfrm>
            <a:off x="469900" y="336550"/>
            <a:ext cx="7150100" cy="528638"/>
          </a:xfrm>
        </p:spPr>
        <p:txBody>
          <a:bodyPr/>
          <a:lstStyle/>
          <a:p>
            <a:r>
              <a:rPr lang="en-US" dirty="0"/>
              <a:t>Copy all Data to a new proc. 2</a:t>
            </a:r>
          </a:p>
        </p:txBody>
      </p:sp>
      <p:pic>
        <p:nvPicPr>
          <p:cNvPr id="6" name="Bildobjekt 5">
            <a:extLst>
              <a:ext uri="{FF2B5EF4-FFF2-40B4-BE49-F238E27FC236}">
                <a16:creationId xmlns:a16="http://schemas.microsoft.com/office/drawing/2014/main" id="{6E8BA601-E38F-C36A-18BE-2FC99F1FA0F3}"/>
              </a:ext>
            </a:extLst>
          </p:cNvPr>
          <p:cNvPicPr>
            <a:picLocks noChangeAspect="1"/>
          </p:cNvPicPr>
          <p:nvPr/>
        </p:nvPicPr>
        <p:blipFill>
          <a:blip r:embed="rId2"/>
          <a:stretch>
            <a:fillRect/>
          </a:stretch>
        </p:blipFill>
        <p:spPr>
          <a:xfrm>
            <a:off x="4953000" y="2362200"/>
            <a:ext cx="3444538" cy="3886537"/>
          </a:xfrm>
          <a:prstGeom prst="rect">
            <a:avLst/>
          </a:prstGeom>
        </p:spPr>
      </p:pic>
      <p:sp>
        <p:nvSpPr>
          <p:cNvPr id="7" name="Rectangle 6">
            <a:extLst>
              <a:ext uri="{FF2B5EF4-FFF2-40B4-BE49-F238E27FC236}">
                <a16:creationId xmlns:a16="http://schemas.microsoft.com/office/drawing/2014/main" id="{16B41D13-E602-4880-E2C3-F8D660DC3E9E}"/>
              </a:ext>
            </a:extLst>
          </p:cNvPr>
          <p:cNvSpPr/>
          <p:nvPr/>
        </p:nvSpPr>
        <p:spPr>
          <a:xfrm>
            <a:off x="838200" y="1524000"/>
            <a:ext cx="4572000" cy="3693319"/>
          </a:xfrm>
          <a:prstGeom prst="rect">
            <a:avLst/>
          </a:prstGeom>
        </p:spPr>
        <p:txBody>
          <a:bodyPr>
            <a:spAutoFit/>
          </a:bodyPr>
          <a:lstStyle/>
          <a:p>
            <a:r>
              <a:rPr lang="en-US" dirty="0"/>
              <a:t>Now you need to delete the old main proc and add the new one if you renamed it in explorer</a:t>
            </a:r>
          </a:p>
          <a:p>
            <a:endParaRPr lang="en-US" dirty="0"/>
          </a:p>
          <a:p>
            <a:r>
              <a:rPr lang="en-US" dirty="0"/>
              <a:t>Or</a:t>
            </a:r>
          </a:p>
          <a:p>
            <a:endParaRPr lang="en-US" dirty="0"/>
          </a:p>
          <a:p>
            <a:r>
              <a:rPr lang="en-US" dirty="0"/>
              <a:t>Rename it in MET/CAL what I prefer</a:t>
            </a:r>
          </a:p>
          <a:p>
            <a:endParaRPr lang="en-US" dirty="0"/>
          </a:p>
          <a:p>
            <a:r>
              <a:rPr lang="en-US" dirty="0" err="1"/>
              <a:t>Ranme</a:t>
            </a:r>
            <a:r>
              <a:rPr lang="en-US" dirty="0"/>
              <a:t> the PXE</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71864129"/>
      </p:ext>
    </p:extLst>
  </p:cSld>
  <p:clrMapOvr>
    <a:masterClrMapping/>
  </p:clrMapOvr>
  <p:transition spd="med">
    <p:cove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6586C-DE22-388C-0797-7B909092C9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989F0B-C0B5-7AC8-DCF9-082D7E205C66}"/>
              </a:ext>
            </a:extLst>
          </p:cNvPr>
          <p:cNvSpPr>
            <a:spLocks noGrp="1"/>
          </p:cNvSpPr>
          <p:nvPr>
            <p:ph type="title"/>
          </p:nvPr>
        </p:nvSpPr>
        <p:spPr>
          <a:xfrm>
            <a:off x="469900" y="336550"/>
            <a:ext cx="7150100" cy="528638"/>
          </a:xfrm>
        </p:spPr>
        <p:txBody>
          <a:bodyPr/>
          <a:lstStyle/>
          <a:p>
            <a:r>
              <a:rPr lang="en-US" dirty="0"/>
              <a:t>Copy all Data to a new proc. 3</a:t>
            </a:r>
          </a:p>
        </p:txBody>
      </p:sp>
      <p:sp>
        <p:nvSpPr>
          <p:cNvPr id="7" name="Rectangle 6">
            <a:extLst>
              <a:ext uri="{FF2B5EF4-FFF2-40B4-BE49-F238E27FC236}">
                <a16:creationId xmlns:a16="http://schemas.microsoft.com/office/drawing/2014/main" id="{623CDCD6-AB21-EF51-C6C2-0C5617BC4813}"/>
              </a:ext>
            </a:extLst>
          </p:cNvPr>
          <p:cNvSpPr/>
          <p:nvPr/>
        </p:nvSpPr>
        <p:spPr>
          <a:xfrm>
            <a:off x="838200" y="1524000"/>
            <a:ext cx="4572000" cy="4247317"/>
          </a:xfrm>
          <a:prstGeom prst="rect">
            <a:avLst/>
          </a:prstGeom>
        </p:spPr>
        <p:txBody>
          <a:bodyPr>
            <a:spAutoFit/>
          </a:bodyPr>
          <a:lstStyle/>
          <a:p>
            <a:r>
              <a:rPr lang="en-US" dirty="0"/>
              <a:t>Work with Command folders</a:t>
            </a:r>
          </a:p>
          <a:p>
            <a:endParaRPr lang="en-US" dirty="0"/>
          </a:p>
          <a:p>
            <a:pPr marL="285750" indent="-285750">
              <a:buFont typeface="Arial" panose="020B0604020202020204" pitchFamily="34" charset="0"/>
              <a:buChar char="•"/>
            </a:pPr>
            <a:r>
              <a:rPr lang="en-US" dirty="0"/>
              <a:t>Create 2 folders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Named Sub General1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Named Sub Set1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Rename the PXE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endParaRPr lang="en-US" dirty="0"/>
          </a:p>
          <a:p>
            <a:endParaRPr lang="en-US" dirty="0"/>
          </a:p>
        </p:txBody>
      </p:sp>
      <p:pic>
        <p:nvPicPr>
          <p:cNvPr id="4" name="Bildobjekt 3">
            <a:extLst>
              <a:ext uri="{FF2B5EF4-FFF2-40B4-BE49-F238E27FC236}">
                <a16:creationId xmlns:a16="http://schemas.microsoft.com/office/drawing/2014/main" id="{A10DB192-401B-C4BF-0C9C-24B357547588}"/>
              </a:ext>
            </a:extLst>
          </p:cNvPr>
          <p:cNvPicPr>
            <a:picLocks noChangeAspect="1"/>
          </p:cNvPicPr>
          <p:nvPr/>
        </p:nvPicPr>
        <p:blipFill>
          <a:blip r:embed="rId2"/>
          <a:stretch>
            <a:fillRect/>
          </a:stretch>
        </p:blipFill>
        <p:spPr>
          <a:xfrm>
            <a:off x="6324600" y="1447800"/>
            <a:ext cx="1788444" cy="4686587"/>
          </a:xfrm>
          <a:prstGeom prst="rect">
            <a:avLst/>
          </a:prstGeom>
        </p:spPr>
      </p:pic>
    </p:spTree>
    <p:extLst>
      <p:ext uri="{BB962C8B-B14F-4D97-AF65-F5344CB8AC3E}">
        <p14:creationId xmlns:p14="http://schemas.microsoft.com/office/powerpoint/2010/main" val="259469700"/>
      </p:ext>
    </p:extLst>
  </p:cSld>
  <p:clrMapOvr>
    <a:masterClrMapping/>
  </p:clrMapOvr>
  <p:transition spd="med">
    <p:cove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980F2-DDAE-4F42-514A-78756111E3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FB746A-7C0A-3C14-37C0-7292763D072B}"/>
              </a:ext>
            </a:extLst>
          </p:cNvPr>
          <p:cNvSpPr>
            <a:spLocks noGrp="1"/>
          </p:cNvSpPr>
          <p:nvPr>
            <p:ph type="title"/>
          </p:nvPr>
        </p:nvSpPr>
        <p:spPr>
          <a:xfrm>
            <a:off x="469900" y="336550"/>
            <a:ext cx="7150100" cy="528638"/>
          </a:xfrm>
        </p:spPr>
        <p:txBody>
          <a:bodyPr/>
          <a:lstStyle/>
          <a:p>
            <a:r>
              <a:rPr lang="en-US" dirty="0"/>
              <a:t>Copy all Data to a new proc. 3</a:t>
            </a:r>
          </a:p>
        </p:txBody>
      </p:sp>
      <p:sp>
        <p:nvSpPr>
          <p:cNvPr id="7" name="Rectangle 6">
            <a:extLst>
              <a:ext uri="{FF2B5EF4-FFF2-40B4-BE49-F238E27FC236}">
                <a16:creationId xmlns:a16="http://schemas.microsoft.com/office/drawing/2014/main" id="{82873868-DF36-0223-B3BF-AEB50BCD7D9F}"/>
              </a:ext>
            </a:extLst>
          </p:cNvPr>
          <p:cNvSpPr/>
          <p:nvPr/>
        </p:nvSpPr>
        <p:spPr>
          <a:xfrm>
            <a:off x="838200" y="1524000"/>
            <a:ext cx="4572000" cy="3693319"/>
          </a:xfrm>
          <a:prstGeom prst="rect">
            <a:avLst/>
          </a:prstGeom>
        </p:spPr>
        <p:txBody>
          <a:bodyPr>
            <a:spAutoFit/>
          </a:bodyPr>
          <a:lstStyle/>
          <a:p>
            <a:r>
              <a:rPr lang="en-US" dirty="0"/>
              <a:t>Work with Command folders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Past all sub you have create to folder Sub General1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Rename the PXE</a:t>
            </a:r>
          </a:p>
          <a:p>
            <a:pPr marL="285750" indent="-285750">
              <a:buFont typeface="Arial" panose="020B0604020202020204" pitchFamily="34" charset="0"/>
              <a:buChar char="•"/>
            </a:pPr>
            <a:endParaRPr lang="en-US" dirty="0"/>
          </a:p>
          <a:p>
            <a:endParaRPr lang="en-US" dirty="0"/>
          </a:p>
          <a:p>
            <a:endParaRPr lang="en-US" dirty="0"/>
          </a:p>
          <a:p>
            <a:endParaRPr lang="en-US" dirty="0"/>
          </a:p>
          <a:p>
            <a:endParaRPr lang="en-US" dirty="0"/>
          </a:p>
        </p:txBody>
      </p:sp>
      <p:pic>
        <p:nvPicPr>
          <p:cNvPr id="4" name="Bildobjekt 3">
            <a:extLst>
              <a:ext uri="{FF2B5EF4-FFF2-40B4-BE49-F238E27FC236}">
                <a16:creationId xmlns:a16="http://schemas.microsoft.com/office/drawing/2014/main" id="{5A72E8DE-7A3F-3B7D-C92B-31D1C4D06113}"/>
              </a:ext>
            </a:extLst>
          </p:cNvPr>
          <p:cNvPicPr>
            <a:picLocks noChangeAspect="1"/>
          </p:cNvPicPr>
          <p:nvPr/>
        </p:nvPicPr>
        <p:blipFill>
          <a:blip r:embed="rId2"/>
          <a:stretch>
            <a:fillRect/>
          </a:stretch>
        </p:blipFill>
        <p:spPr>
          <a:xfrm>
            <a:off x="6324600" y="1447800"/>
            <a:ext cx="1788444" cy="4686587"/>
          </a:xfrm>
          <a:prstGeom prst="rect">
            <a:avLst/>
          </a:prstGeom>
        </p:spPr>
      </p:pic>
    </p:spTree>
    <p:extLst>
      <p:ext uri="{BB962C8B-B14F-4D97-AF65-F5344CB8AC3E}">
        <p14:creationId xmlns:p14="http://schemas.microsoft.com/office/powerpoint/2010/main" val="2670650080"/>
      </p:ext>
    </p:extLst>
  </p:cSld>
  <p:clrMapOvr>
    <a:masterClrMapping/>
  </p:clrMapOvr>
  <p:transition spd="med">
    <p:cove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A169B-7DF7-DD96-5CC0-A8A277705B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86D415-6B22-0E72-D7FE-B4088AED9738}"/>
              </a:ext>
            </a:extLst>
          </p:cNvPr>
          <p:cNvSpPr>
            <a:spLocks noGrp="1"/>
          </p:cNvSpPr>
          <p:nvPr>
            <p:ph type="title"/>
          </p:nvPr>
        </p:nvSpPr>
        <p:spPr>
          <a:xfrm>
            <a:off x="469900" y="336550"/>
            <a:ext cx="7150100" cy="528638"/>
          </a:xfrm>
        </p:spPr>
        <p:txBody>
          <a:bodyPr/>
          <a:lstStyle/>
          <a:p>
            <a:r>
              <a:rPr lang="en-US" dirty="0"/>
              <a:t>Copy all Data to a new proc. 3</a:t>
            </a:r>
          </a:p>
        </p:txBody>
      </p:sp>
      <p:sp>
        <p:nvSpPr>
          <p:cNvPr id="7" name="Rectangle 6">
            <a:extLst>
              <a:ext uri="{FF2B5EF4-FFF2-40B4-BE49-F238E27FC236}">
                <a16:creationId xmlns:a16="http://schemas.microsoft.com/office/drawing/2014/main" id="{4E33E7E9-BB30-BF91-54DB-3F564F8420A5}"/>
              </a:ext>
            </a:extLst>
          </p:cNvPr>
          <p:cNvSpPr/>
          <p:nvPr/>
        </p:nvSpPr>
        <p:spPr>
          <a:xfrm>
            <a:off x="838200" y="1524000"/>
            <a:ext cx="4572000" cy="5078313"/>
          </a:xfrm>
          <a:prstGeom prst="rect">
            <a:avLst/>
          </a:prstGeom>
        </p:spPr>
        <p:txBody>
          <a:bodyPr>
            <a:spAutoFit/>
          </a:bodyPr>
          <a:lstStyle/>
          <a:p>
            <a:r>
              <a:rPr lang="en-US" dirty="0"/>
              <a:t>Work with Command folders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Past only general subs to the catalog Sub General1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Past only “Set sub” to Sub1 Set1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Named Sub General1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Named Sub Set1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a:t>Rename the PXE</a:t>
            </a:r>
            <a:endParaRPr lang="en-US" dirty="0"/>
          </a:p>
          <a:p>
            <a:pPr marL="285750" indent="-285750">
              <a:buFont typeface="Arial" panose="020B0604020202020204" pitchFamily="34" charset="0"/>
              <a:buChar char="•"/>
            </a:pPr>
            <a:endParaRPr lang="en-US" dirty="0"/>
          </a:p>
          <a:p>
            <a:endParaRPr lang="en-US" dirty="0"/>
          </a:p>
          <a:p>
            <a:endParaRPr lang="en-US" dirty="0"/>
          </a:p>
          <a:p>
            <a:endParaRPr lang="en-US" dirty="0"/>
          </a:p>
          <a:p>
            <a:endParaRPr lang="en-US" dirty="0"/>
          </a:p>
        </p:txBody>
      </p:sp>
      <p:pic>
        <p:nvPicPr>
          <p:cNvPr id="4" name="Bildobjekt 3">
            <a:extLst>
              <a:ext uri="{FF2B5EF4-FFF2-40B4-BE49-F238E27FC236}">
                <a16:creationId xmlns:a16="http://schemas.microsoft.com/office/drawing/2014/main" id="{04754C05-D29E-3AE0-9903-8609C8B1E251}"/>
              </a:ext>
            </a:extLst>
          </p:cNvPr>
          <p:cNvPicPr>
            <a:picLocks noChangeAspect="1"/>
          </p:cNvPicPr>
          <p:nvPr/>
        </p:nvPicPr>
        <p:blipFill>
          <a:blip r:embed="rId2"/>
          <a:stretch>
            <a:fillRect/>
          </a:stretch>
        </p:blipFill>
        <p:spPr>
          <a:xfrm>
            <a:off x="6324600" y="1447800"/>
            <a:ext cx="1788444" cy="4686587"/>
          </a:xfrm>
          <a:prstGeom prst="rect">
            <a:avLst/>
          </a:prstGeom>
        </p:spPr>
      </p:pic>
    </p:spTree>
    <p:extLst>
      <p:ext uri="{BB962C8B-B14F-4D97-AF65-F5344CB8AC3E}">
        <p14:creationId xmlns:p14="http://schemas.microsoft.com/office/powerpoint/2010/main" val="3752853507"/>
      </p:ext>
    </p:extLst>
  </p:cSld>
  <p:clrMapOvr>
    <a:masterClrMapping/>
  </p:clrMapOvr>
  <p:transition spd="med">
    <p:cover/>
  </p:transition>
</p:sld>
</file>

<file path=ppt/theme/theme1.xml><?xml version="1.0" encoding="utf-8"?>
<a:theme xmlns:a="http://schemas.openxmlformats.org/drawingml/2006/main" name="1_SWCAL_In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1_SWCAL_Intro</Template>
  <TotalTime>4610</TotalTime>
  <Words>8635</Words>
  <Application>Microsoft Office PowerPoint</Application>
  <PresentationFormat>Bildspel på skärmen (4:3)</PresentationFormat>
  <Paragraphs>751</Paragraphs>
  <Slides>93</Slides>
  <Notes>41</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93</vt:i4>
      </vt:variant>
    </vt:vector>
  </HeadingPairs>
  <TitlesOfParts>
    <vt:vector size="96" baseType="lpstr">
      <vt:lpstr>Arial</vt:lpstr>
      <vt:lpstr>Calibri</vt:lpstr>
      <vt:lpstr>1_SWCAL_Intro</vt:lpstr>
      <vt:lpstr>Procedure Writing – MET/CAL© Version 11.0</vt:lpstr>
      <vt:lpstr>MET/CAL© 8 Main Editor Screen</vt:lpstr>
      <vt:lpstr>The New MET/CAL© Paradigm!</vt:lpstr>
      <vt:lpstr>MET/CAL® Editor Changes</vt:lpstr>
      <vt:lpstr>MET/CAL® Editor Changes</vt:lpstr>
      <vt:lpstr>MET/CAL® Editor Changes</vt:lpstr>
      <vt:lpstr>MET/CAL® Editor Changes</vt:lpstr>
      <vt:lpstr>MET/CAL® Editor Changes</vt:lpstr>
      <vt:lpstr>MET/CAL® Editor Changes</vt:lpstr>
      <vt:lpstr>MET/CAL® Editor Changes</vt:lpstr>
      <vt:lpstr>MET/CAL® Editor Changes</vt:lpstr>
      <vt:lpstr>MET/CAL® Editor Changes</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MET/CAL© Editor</vt:lpstr>
      <vt:lpstr>Evaluation 2</vt:lpstr>
      <vt:lpstr>MET/CAL© Editor</vt:lpstr>
      <vt:lpstr>MET/CAL© Editor</vt:lpstr>
      <vt:lpstr>MET/CAL© Editor</vt:lpstr>
      <vt:lpstr>MET/CAL© Editor</vt:lpstr>
      <vt:lpstr>MET/CAL© Editor</vt:lpstr>
      <vt:lpstr>MET/CAL© Editor</vt:lpstr>
      <vt:lpstr>MET/CAL© Editor</vt:lpstr>
      <vt:lpstr>MET/CAL© Editor</vt:lpstr>
      <vt:lpstr>Work with Project and copy it to NEW</vt:lpstr>
      <vt:lpstr>Work with Project and copy it to NEW</vt:lpstr>
      <vt:lpstr>Work with Project and copy it to NEW</vt:lpstr>
      <vt:lpstr>Work with Project and copy it to NEW</vt:lpstr>
      <vt:lpstr>Work with Project and copy it to NEW</vt:lpstr>
      <vt:lpstr>Work with Project and copy it to NEW</vt:lpstr>
      <vt:lpstr>Work with Project and copy it to NEW</vt:lpstr>
      <vt:lpstr>Copy all Data to a new proc. 1</vt:lpstr>
      <vt:lpstr>Copy all Data to a new proc. 1</vt:lpstr>
      <vt:lpstr>Copy all Data to a new proc. 1</vt:lpstr>
      <vt:lpstr>Copy all Data to a new proc. 2</vt:lpstr>
      <vt:lpstr>Copy all Data to a new proc. 2</vt:lpstr>
      <vt:lpstr>Copy all Data to a new proc. 2</vt:lpstr>
      <vt:lpstr>Copy all Data to a new proc. 3</vt:lpstr>
      <vt:lpstr>Copy all Data to a new proc. 3</vt:lpstr>
      <vt:lpstr>Copy all Data to a new proc.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Procedure Writing – MET/CAL Version 8.0</dc:title>
  <dc:creator>Kevin Hickey</dc:creator>
  <cp:lastModifiedBy>Mats Svensson</cp:lastModifiedBy>
  <cp:revision>240</cp:revision>
  <cp:lastPrinted>2021-03-14T18:08:03Z</cp:lastPrinted>
  <dcterms:created xsi:type="dcterms:W3CDTF">2012-04-23T17:24:40Z</dcterms:created>
  <dcterms:modified xsi:type="dcterms:W3CDTF">2025-12-04T06:42:13Z</dcterms:modified>
</cp:coreProperties>
</file>